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tiff" ContentType="image/tiff"/>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drawings/drawing1.xml" ContentType="application/vnd.openxmlformats-officedocument.drawingml.chartshape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20"/>
  </p:notesMasterIdLst>
  <p:sldIdLst>
    <p:sldId id="277" r:id="rId2"/>
    <p:sldId id="444" r:id="rId3"/>
    <p:sldId id="447" r:id="rId4"/>
    <p:sldId id="445" r:id="rId5"/>
    <p:sldId id="448" r:id="rId6"/>
    <p:sldId id="278" r:id="rId7"/>
    <p:sldId id="437" r:id="rId8"/>
    <p:sldId id="281" r:id="rId9"/>
    <p:sldId id="282" r:id="rId10"/>
    <p:sldId id="283" r:id="rId11"/>
    <p:sldId id="284" r:id="rId12"/>
    <p:sldId id="285" r:id="rId13"/>
    <p:sldId id="286" r:id="rId14"/>
    <p:sldId id="287" r:id="rId15"/>
    <p:sldId id="388" r:id="rId16"/>
    <p:sldId id="389" r:id="rId17"/>
    <p:sldId id="288" r:id="rId18"/>
    <p:sldId id="449" r:id="rId19"/>
    <p:sldId id="289" r:id="rId20"/>
    <p:sldId id="440" r:id="rId21"/>
    <p:sldId id="290" r:id="rId22"/>
    <p:sldId id="291" r:id="rId23"/>
    <p:sldId id="292" r:id="rId24"/>
    <p:sldId id="293" r:id="rId25"/>
    <p:sldId id="294" r:id="rId26"/>
    <p:sldId id="295" r:id="rId27"/>
    <p:sldId id="391" r:id="rId28"/>
    <p:sldId id="296" r:id="rId29"/>
    <p:sldId id="297" r:id="rId30"/>
    <p:sldId id="298" r:id="rId31"/>
    <p:sldId id="441" r:id="rId32"/>
    <p:sldId id="442" r:id="rId33"/>
    <p:sldId id="300" r:id="rId34"/>
    <p:sldId id="301" r:id="rId35"/>
    <p:sldId id="302" r:id="rId36"/>
    <p:sldId id="303" r:id="rId37"/>
    <p:sldId id="304" r:id="rId38"/>
    <p:sldId id="305" r:id="rId39"/>
    <p:sldId id="306" r:id="rId40"/>
    <p:sldId id="307" r:id="rId41"/>
    <p:sldId id="308" r:id="rId42"/>
    <p:sldId id="309" r:id="rId43"/>
    <p:sldId id="310" r:id="rId44"/>
    <p:sldId id="311" r:id="rId45"/>
    <p:sldId id="312" r:id="rId46"/>
    <p:sldId id="313" r:id="rId47"/>
    <p:sldId id="314" r:id="rId48"/>
    <p:sldId id="446" r:id="rId49"/>
    <p:sldId id="315" r:id="rId50"/>
    <p:sldId id="316" r:id="rId51"/>
    <p:sldId id="317" r:id="rId52"/>
    <p:sldId id="318" r:id="rId53"/>
    <p:sldId id="343" r:id="rId54"/>
    <p:sldId id="344" r:id="rId55"/>
    <p:sldId id="345" r:id="rId56"/>
    <p:sldId id="346" r:id="rId57"/>
    <p:sldId id="347" r:id="rId58"/>
    <p:sldId id="348" r:id="rId59"/>
    <p:sldId id="349" r:id="rId60"/>
    <p:sldId id="350" r:id="rId61"/>
    <p:sldId id="351" r:id="rId62"/>
    <p:sldId id="352" r:id="rId63"/>
    <p:sldId id="353" r:id="rId64"/>
    <p:sldId id="354" r:id="rId65"/>
    <p:sldId id="355" r:id="rId66"/>
    <p:sldId id="356" r:id="rId67"/>
    <p:sldId id="357" r:id="rId68"/>
    <p:sldId id="358" r:id="rId69"/>
    <p:sldId id="359" r:id="rId70"/>
    <p:sldId id="360" r:id="rId71"/>
    <p:sldId id="366" r:id="rId72"/>
    <p:sldId id="380" r:id="rId73"/>
    <p:sldId id="369" r:id="rId74"/>
    <p:sldId id="373" r:id="rId75"/>
    <p:sldId id="372" r:id="rId76"/>
    <p:sldId id="370" r:id="rId77"/>
    <p:sldId id="390" r:id="rId78"/>
    <p:sldId id="382" r:id="rId79"/>
    <p:sldId id="383" r:id="rId80"/>
    <p:sldId id="387" r:id="rId81"/>
    <p:sldId id="377" r:id="rId82"/>
    <p:sldId id="381" r:id="rId83"/>
    <p:sldId id="407" r:id="rId84"/>
    <p:sldId id="408" r:id="rId85"/>
    <p:sldId id="409" r:id="rId86"/>
    <p:sldId id="410" r:id="rId87"/>
    <p:sldId id="411" r:id="rId88"/>
    <p:sldId id="412" r:id="rId89"/>
    <p:sldId id="413" r:id="rId90"/>
    <p:sldId id="414" r:id="rId91"/>
    <p:sldId id="415" r:id="rId92"/>
    <p:sldId id="416" r:id="rId93"/>
    <p:sldId id="417" r:id="rId94"/>
    <p:sldId id="419" r:id="rId95"/>
    <p:sldId id="420" r:id="rId96"/>
    <p:sldId id="421" r:id="rId97"/>
    <p:sldId id="374" r:id="rId98"/>
    <p:sldId id="375" r:id="rId99"/>
    <p:sldId id="376" r:id="rId100"/>
    <p:sldId id="378" r:id="rId101"/>
    <p:sldId id="384" r:id="rId102"/>
    <p:sldId id="385" r:id="rId103"/>
    <p:sldId id="406" r:id="rId104"/>
    <p:sldId id="405" r:id="rId105"/>
    <p:sldId id="431" r:id="rId106"/>
    <p:sldId id="386" r:id="rId107"/>
    <p:sldId id="403" r:id="rId108"/>
    <p:sldId id="392" r:id="rId109"/>
    <p:sldId id="393" r:id="rId110"/>
    <p:sldId id="394" r:id="rId111"/>
    <p:sldId id="395" r:id="rId112"/>
    <p:sldId id="396" r:id="rId113"/>
    <p:sldId id="397" r:id="rId114"/>
    <p:sldId id="398" r:id="rId115"/>
    <p:sldId id="399" r:id="rId116"/>
    <p:sldId id="439" r:id="rId117"/>
    <p:sldId id="443" r:id="rId118"/>
    <p:sldId id="368" r:id="rId11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66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31151"/>
    <p:restoredTop sz="73250" autoAdjust="0"/>
  </p:normalViewPr>
  <p:slideViewPr>
    <p:cSldViewPr>
      <p:cViewPr varScale="1">
        <p:scale>
          <a:sx n="112" d="100"/>
          <a:sy n="112" d="100"/>
        </p:scale>
        <p:origin x="3096" y="144"/>
      </p:cViewPr>
      <p:guideLst>
        <p:guide orient="horz" pos="2160"/>
        <p:guide pos="288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microsoft.com/office/2015/10/relationships/revisionInfo" Target="revisionInfo.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rts/_rels/chart1.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package" Target="../embeddings/Microsoft_Excel____.xlsx"/><Relationship Id="rId1" Type="http://schemas.openxmlformats.org/officeDocument/2006/relationships/image" Target="../media/image102.png"/></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18"/>
    </mc:Choice>
    <mc:Fallback>
      <c:style val="18"/>
    </mc:Fallback>
  </mc:AlternateContent>
  <c:chart>
    <c:title>
      <c:tx>
        <c:rich>
          <a:bodyPr rot="0"/>
          <a:lstStyle/>
          <a:p>
            <a:pPr>
              <a:defRPr sz="860" b="0" i="0" u="none" strike="noStrike">
                <a:solidFill>
                  <a:schemeClr val="tx1"/>
                </a:solidFill>
                <a:latin typeface="Microsoft YaHei"/>
              </a:defRPr>
            </a:pPr>
            <a:r>
              <a:rPr lang="zh-CN" altLang="en-US" sz="1000" b="0" i="0" u="none" strike="noStrike" dirty="0">
                <a:solidFill>
                  <a:schemeClr val="tx1"/>
                </a:solidFill>
                <a:latin typeface="Microsoft YaHei"/>
              </a:rPr>
              <a:t>免押金住宿合作商户</a:t>
            </a:r>
            <a:r>
              <a:rPr lang="zh-CN" altLang="en-US" sz="1000" b="0" i="0" u="none" strike="noStrike" kern="1200" baseline="0" dirty="0">
                <a:solidFill>
                  <a:schemeClr val="tx1"/>
                </a:solidFill>
                <a:latin typeface="Microsoft YaHei"/>
                <a:ea typeface="+mn-ea"/>
                <a:cs typeface="+mn-cs"/>
              </a:rPr>
              <a:t>订单分布与逾期率曲线</a:t>
            </a:r>
          </a:p>
        </c:rich>
      </c:tx>
      <c:layout>
        <c:manualLayout>
          <c:xMode val="edge"/>
          <c:yMode val="edge"/>
          <c:x val="0.30344562742563203"/>
          <c:y val="6.9312967338494499E-2"/>
          <c:w val="0.31320999999999999"/>
          <c:h val="0.10892"/>
        </c:manualLayout>
      </c:layout>
      <c:overlay val="1"/>
      <c:spPr>
        <a:noFill/>
        <a:effectLst/>
      </c:spPr>
    </c:title>
    <c:autoTitleDeleted val="0"/>
    <c:plotArea>
      <c:layout>
        <c:manualLayout>
          <c:layoutTarget val="inner"/>
          <c:xMode val="edge"/>
          <c:yMode val="edge"/>
          <c:x val="8.6079699999999995E-2"/>
          <c:y val="0.267349"/>
          <c:w val="0.84006700000000001"/>
          <c:h val="0.63261199999999995"/>
        </c:manualLayout>
      </c:layout>
      <c:barChart>
        <c:barDir val="col"/>
        <c:grouping val="clustered"/>
        <c:varyColors val="0"/>
        <c:ser>
          <c:idx val="0"/>
          <c:order val="0"/>
          <c:tx>
            <c:strRef>
              <c:f>Sheet1!$B$1</c:f>
              <c:strCache>
                <c:ptCount val="1"/>
                <c:pt idx="0">
                  <c:v>总订单数</c:v>
                </c:pt>
              </c:strCache>
            </c:strRef>
          </c:tx>
          <c:spPr>
            <a:solidFill>
              <a:srgbClr val="00ACED"/>
            </a:solidFill>
            <a:ln w="9525" cap="flat">
              <a:noFill/>
              <a:prstDash val="solid"/>
              <a:round/>
            </a:ln>
            <a:effectLst/>
          </c:spPr>
          <c:invertIfNegative val="0"/>
          <c:cat>
            <c:strRef>
              <c:f>Sheet1!$A$2:$A$6</c:f>
              <c:strCache>
                <c:ptCount val="5"/>
                <c:pt idx="0">
                  <c:v>600-649分</c:v>
                </c:pt>
                <c:pt idx="1">
                  <c:v>650-699分</c:v>
                </c:pt>
                <c:pt idx="2">
                  <c:v>700-749分</c:v>
                </c:pt>
                <c:pt idx="3">
                  <c:v>750-799分</c:v>
                </c:pt>
                <c:pt idx="4">
                  <c:v>800-950分</c:v>
                </c:pt>
              </c:strCache>
            </c:strRef>
          </c:cat>
          <c:val>
            <c:numRef>
              <c:f>Sheet1!$B$2:$B$6</c:f>
              <c:numCache>
                <c:formatCode>General</c:formatCode>
                <c:ptCount val="5"/>
                <c:pt idx="0">
                  <c:v>0.37125200000000003</c:v>
                </c:pt>
                <c:pt idx="1">
                  <c:v>0.36857800000000002</c:v>
                </c:pt>
                <c:pt idx="2">
                  <c:v>0.204873</c:v>
                </c:pt>
                <c:pt idx="3">
                  <c:v>5.1214999999999997E-2</c:v>
                </c:pt>
                <c:pt idx="4">
                  <c:v>4.0810000000000004E-3</c:v>
                </c:pt>
              </c:numCache>
            </c:numRef>
          </c:val>
          <c:extLst>
            <c:ext xmlns:c16="http://schemas.microsoft.com/office/drawing/2014/chart" uri="{C3380CC4-5D6E-409C-BE32-E72D297353CC}">
              <c16:uniqueId val="{00000000-259C-49A8-AF0A-75B0AC90C42A}"/>
            </c:ext>
          </c:extLst>
        </c:ser>
        <c:dLbls>
          <c:showLegendKey val="0"/>
          <c:showVal val="0"/>
          <c:showCatName val="0"/>
          <c:showSerName val="0"/>
          <c:showPercent val="0"/>
          <c:showBubbleSize val="0"/>
        </c:dLbls>
        <c:gapWidth val="150"/>
        <c:axId val="933377952"/>
        <c:axId val="933379584"/>
      </c:barChart>
      <c:lineChart>
        <c:grouping val="standard"/>
        <c:varyColors val="0"/>
        <c:ser>
          <c:idx val="1"/>
          <c:order val="1"/>
          <c:tx>
            <c:strRef>
              <c:f>Sheet1!$C$1</c:f>
              <c:strCache>
                <c:ptCount val="1"/>
                <c:pt idx="0">
                  <c:v>逾期用户占比</c:v>
                </c:pt>
              </c:strCache>
            </c:strRef>
          </c:tx>
          <c:spPr>
            <a:ln w="12700" cap="flat">
              <a:solidFill>
                <a:schemeClr val="bg1"/>
              </a:solidFill>
              <a:prstDash val="solid"/>
              <a:round/>
            </a:ln>
            <a:effectLst/>
          </c:spPr>
          <c:marker>
            <c:symbol val="square"/>
            <c:size val="5"/>
            <c:spPr>
              <a:blipFill>
                <a:blip xmlns:r="http://schemas.openxmlformats.org/officeDocument/2006/relationships" r:embed="rId1"/>
                <a:stretch>
                  <a:fillRect/>
                </a:stretch>
              </a:blipFill>
              <a:ln w="9525">
                <a:noFill/>
              </a:ln>
            </c:spPr>
          </c:marker>
          <c:cat>
            <c:strRef>
              <c:f>Sheet1!$A$2:$A$6</c:f>
              <c:strCache>
                <c:ptCount val="5"/>
                <c:pt idx="0">
                  <c:v>600-649分</c:v>
                </c:pt>
                <c:pt idx="1">
                  <c:v>650-699分</c:v>
                </c:pt>
                <c:pt idx="2">
                  <c:v>700-749分</c:v>
                </c:pt>
                <c:pt idx="3">
                  <c:v>750-799分</c:v>
                </c:pt>
                <c:pt idx="4">
                  <c:v>800-950分</c:v>
                </c:pt>
              </c:strCache>
            </c:strRef>
          </c:cat>
          <c:val>
            <c:numRef>
              <c:f>Sheet1!$C$2:$C$6</c:f>
              <c:numCache>
                <c:formatCode>General</c:formatCode>
                <c:ptCount val="5"/>
                <c:pt idx="0">
                  <c:v>9.1000000000000004E-3</c:v>
                </c:pt>
                <c:pt idx="1">
                  <c:v>3.3999999999999998E-3</c:v>
                </c:pt>
                <c:pt idx="2">
                  <c:v>9.0000000000000095E-4</c:v>
                </c:pt>
                <c:pt idx="3">
                  <c:v>5.9999999999999995E-4</c:v>
                </c:pt>
                <c:pt idx="4">
                  <c:v>0</c:v>
                </c:pt>
              </c:numCache>
            </c:numRef>
          </c:val>
          <c:smooth val="0"/>
          <c:extLst>
            <c:ext xmlns:c16="http://schemas.microsoft.com/office/drawing/2014/chart" uri="{C3380CC4-5D6E-409C-BE32-E72D297353CC}">
              <c16:uniqueId val="{00000001-259C-49A8-AF0A-75B0AC90C42A}"/>
            </c:ext>
          </c:extLst>
        </c:ser>
        <c:dLbls>
          <c:showLegendKey val="0"/>
          <c:showVal val="0"/>
          <c:showCatName val="0"/>
          <c:showSerName val="0"/>
          <c:showPercent val="0"/>
          <c:showBubbleSize val="0"/>
        </c:dLbls>
        <c:marker val="1"/>
        <c:smooth val="0"/>
        <c:axId val="933382416"/>
        <c:axId val="933387072"/>
      </c:lineChart>
      <c:catAx>
        <c:axId val="933377952"/>
        <c:scaling>
          <c:orientation val="minMax"/>
        </c:scaling>
        <c:delete val="0"/>
        <c:axPos val="b"/>
        <c:numFmt formatCode="General" sourceLinked="0"/>
        <c:majorTickMark val="out"/>
        <c:minorTickMark val="none"/>
        <c:tickLblPos val="low"/>
        <c:spPr>
          <a:ln w="12700" cap="flat">
            <a:solidFill>
              <a:srgbClr val="888888"/>
            </a:solidFill>
            <a:prstDash val="solid"/>
            <a:round/>
          </a:ln>
        </c:spPr>
        <c:txPr>
          <a:bodyPr rot="0"/>
          <a:lstStyle/>
          <a:p>
            <a:pPr>
              <a:defRPr sz="860" b="0" i="0" u="none" strike="noStrike">
                <a:solidFill>
                  <a:schemeClr val="tx1"/>
                </a:solidFill>
                <a:latin typeface="微软雅黑 Light" panose="020B0502040204020203" pitchFamily="34" charset="-122"/>
                <a:ea typeface="微软雅黑 Light" panose="020B0502040204020203" pitchFamily="34" charset="-122"/>
              </a:defRPr>
            </a:pPr>
            <a:endParaRPr lang="zh-CN"/>
          </a:p>
        </c:txPr>
        <c:crossAx val="933379584"/>
        <c:crosses val="autoZero"/>
        <c:auto val="1"/>
        <c:lblAlgn val="ctr"/>
        <c:lblOffset val="100"/>
        <c:noMultiLvlLbl val="1"/>
      </c:catAx>
      <c:valAx>
        <c:axId val="933379584"/>
        <c:scaling>
          <c:orientation val="minMax"/>
        </c:scaling>
        <c:delete val="0"/>
        <c:axPos val="l"/>
        <c:majorGridlines>
          <c:spPr>
            <a:ln w="12700" cap="flat">
              <a:solidFill>
                <a:srgbClr val="888888"/>
              </a:solidFill>
              <a:prstDash val="solid"/>
              <a:round/>
            </a:ln>
          </c:spPr>
        </c:majorGridlines>
        <c:numFmt formatCode="0.0%" sourceLinked="0"/>
        <c:majorTickMark val="out"/>
        <c:minorTickMark val="none"/>
        <c:tickLblPos val="nextTo"/>
        <c:spPr>
          <a:ln w="12700" cap="flat">
            <a:solidFill>
              <a:srgbClr val="888888"/>
            </a:solidFill>
            <a:prstDash val="solid"/>
            <a:round/>
          </a:ln>
        </c:spPr>
        <c:txPr>
          <a:bodyPr rot="0"/>
          <a:lstStyle/>
          <a:p>
            <a:pPr>
              <a:defRPr sz="860" b="0" i="0" u="none" strike="noStrike">
                <a:solidFill>
                  <a:schemeClr val="tx1"/>
                </a:solidFill>
                <a:latin typeface="微软雅黑 Light" panose="020B0502040204020203" pitchFamily="34" charset="-122"/>
                <a:ea typeface="微软雅黑 Light" panose="020B0502040204020203" pitchFamily="34" charset="-122"/>
              </a:defRPr>
            </a:pPr>
            <a:endParaRPr lang="zh-CN"/>
          </a:p>
        </c:txPr>
        <c:crossAx val="933377952"/>
        <c:crosses val="autoZero"/>
        <c:crossBetween val="between"/>
        <c:majorUnit val="0.1"/>
        <c:minorUnit val="0.05"/>
      </c:valAx>
      <c:catAx>
        <c:axId val="933382416"/>
        <c:scaling>
          <c:orientation val="minMax"/>
        </c:scaling>
        <c:delete val="0"/>
        <c:axPos val="b"/>
        <c:numFmt formatCode="General" sourceLinked="0"/>
        <c:majorTickMark val="out"/>
        <c:minorTickMark val="none"/>
        <c:tickLblPos val="none"/>
        <c:spPr>
          <a:ln w="12700" cap="flat">
            <a:noFill/>
            <a:prstDash val="solid"/>
            <a:round/>
          </a:ln>
        </c:spPr>
        <c:crossAx val="933387072"/>
        <c:crosses val="autoZero"/>
        <c:auto val="1"/>
        <c:lblAlgn val="ctr"/>
        <c:lblOffset val="100"/>
        <c:noMultiLvlLbl val="1"/>
      </c:catAx>
      <c:valAx>
        <c:axId val="933387072"/>
        <c:scaling>
          <c:orientation val="minMax"/>
        </c:scaling>
        <c:delete val="0"/>
        <c:axPos val="r"/>
        <c:numFmt formatCode="0.0%" sourceLinked="0"/>
        <c:majorTickMark val="out"/>
        <c:minorTickMark val="none"/>
        <c:tickLblPos val="nextTo"/>
        <c:spPr>
          <a:ln w="12700" cap="flat">
            <a:solidFill>
              <a:srgbClr val="888888"/>
            </a:solidFill>
            <a:prstDash val="solid"/>
            <a:round/>
          </a:ln>
        </c:spPr>
        <c:txPr>
          <a:bodyPr rot="0"/>
          <a:lstStyle/>
          <a:p>
            <a:pPr>
              <a:defRPr sz="860" b="0" i="0" u="none" strike="noStrike">
                <a:solidFill>
                  <a:schemeClr val="tx1"/>
                </a:solidFill>
                <a:latin typeface="微软雅黑 Light" panose="020B0502040204020203" pitchFamily="34" charset="-122"/>
                <a:ea typeface="微软雅黑 Light" panose="020B0502040204020203" pitchFamily="34" charset="-122"/>
              </a:defRPr>
            </a:pPr>
            <a:endParaRPr lang="zh-CN"/>
          </a:p>
        </c:txPr>
        <c:crossAx val="933382416"/>
        <c:crosses val="max"/>
        <c:crossBetween val="between"/>
        <c:majorUnit val="2.5000000000000001E-3"/>
        <c:minorUnit val="1.25E-3"/>
      </c:valAx>
      <c:spPr>
        <a:noFill/>
        <a:ln w="12700" cap="flat">
          <a:noFill/>
          <a:miter lim="400000"/>
        </a:ln>
        <a:effectLst/>
      </c:spPr>
    </c:plotArea>
    <c:legend>
      <c:legendPos val="t"/>
      <c:layout>
        <c:manualLayout>
          <c:xMode val="edge"/>
          <c:yMode val="edge"/>
          <c:x val="0"/>
          <c:y val="0"/>
          <c:w val="0.290441"/>
          <c:h val="7.94599E-2"/>
        </c:manualLayout>
      </c:layout>
      <c:overlay val="1"/>
      <c:spPr>
        <a:noFill/>
        <a:ln w="12700" cap="flat">
          <a:noFill/>
          <a:miter lim="400000"/>
        </a:ln>
        <a:effectLst/>
      </c:spPr>
      <c:txPr>
        <a:bodyPr rot="0"/>
        <a:lstStyle/>
        <a:p>
          <a:pPr>
            <a:defRPr sz="860" b="0" i="0" u="none" strike="noStrike">
              <a:solidFill>
                <a:srgbClr val="00B0F1"/>
              </a:solidFill>
              <a:latin typeface="Microsoft YaHei"/>
            </a:defRPr>
          </a:pPr>
          <a:endParaRPr lang="zh-CN"/>
        </a:p>
      </c:txPr>
    </c:legend>
    <c:plotVisOnly val="1"/>
    <c:dispBlanksAs val="gap"/>
    <c:showDLblsOverMax val="1"/>
  </c:chart>
  <c:spPr>
    <a:noFill/>
    <a:ln>
      <a:noFill/>
    </a:ln>
    <a:effectLst/>
  </c:spPr>
  <c:externalData r:id="rId2">
    <c:autoUpdate val="0"/>
  </c:externalData>
  <c:userShapes r:id="rId3"/>
</c:chartSpace>
</file>

<file path=ppt/drawings/drawing1.xml><?xml version="1.0" encoding="utf-8"?>
<c:userShapes xmlns:c="http://schemas.openxmlformats.org/drawingml/2006/chart">
  <cdr:relSizeAnchor xmlns:cdr="http://schemas.openxmlformats.org/drawingml/2006/chartDrawing">
    <cdr:from>
      <cdr:x>0</cdr:x>
      <cdr:y>0</cdr:y>
    </cdr:from>
    <cdr:to>
      <cdr:x>0.18826</cdr:x>
      <cdr:y>0.07199</cdr:y>
    </cdr:to>
    <cdr:sp macro="" textlink="">
      <cdr:nvSpPr>
        <cdr:cNvPr id="2" name="Shape 1145"/>
        <cdr:cNvSpPr/>
      </cdr:nvSpPr>
      <cdr:spPr>
        <a:xfrm xmlns:a="http://schemas.openxmlformats.org/drawingml/2006/main">
          <a:off x="0" y="0"/>
          <a:ext cx="1117209" cy="184664"/>
        </a:xfrm>
        <a:prstGeom xmlns:a="http://schemas.openxmlformats.org/drawingml/2006/main" prst="rect">
          <a:avLst/>
        </a:prstGeom>
        <a:noFill xmlns:a="http://schemas.openxmlformats.org/drawingml/2006/main"/>
        <a:ln xmlns:a="http://schemas.openxmlformats.org/drawingml/2006/main" w="12700" cap="flat">
          <a:noFill/>
          <a:miter lim="400000"/>
        </a:ln>
        <a:effectLst xmlns:a="http://schemas.openxmlformats.org/drawingml/2006/main"/>
        <a:extLst xmlns:a="http://schemas.openxmlformats.org/drawingml/2006/main">
          <a:ext uri="{C572A759-6A51-4108-AA02-DFA0A04FC94B}">
            <ma14:wrappingTextBoxFlag xmlns="" xmlns:ma14="http://schemas.microsoft.com/office/mac/drawingml/2011/main" val="1"/>
          </a:ext>
        </a:extLst>
      </cdr:spPr>
      <cdr:txBody>
        <a:bodyPr xmlns:a="http://schemas.openxmlformats.org/drawingml/2006/main" wrap="square" lIns="45719" tIns="45719" rIns="45719" bIns="45719" numCol="1" anchor="t">
          <a:spAutoFit/>
        </a:bodyPr>
        <a:lstStyle xmlns:a="http://schemas.openxmlformats.org/drawingml/2006/main">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微软雅黑 Light"/>
              <a:ea typeface="微软雅黑 Light"/>
              <a:sym typeface="Calibri"/>
            </a:defRPr>
          </a:lvl1pPr>
          <a:lvl2pPr marL="0" marR="0" indent="457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微软雅黑 Light"/>
              <a:ea typeface="微软雅黑 Light"/>
              <a:sym typeface="Calibri"/>
            </a:defRPr>
          </a:lvl2pPr>
          <a:lvl3pPr marL="0" marR="0" indent="914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微软雅黑 Light"/>
              <a:ea typeface="微软雅黑 Light"/>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微软雅黑 Light"/>
              <a:ea typeface="微软雅黑 Light"/>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微软雅黑 Light"/>
              <a:ea typeface="微软雅黑 Light"/>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微软雅黑 Light"/>
              <a:ea typeface="微软雅黑 Light"/>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微软雅黑 Light"/>
              <a:ea typeface="微软雅黑 Light"/>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微软雅黑 Light"/>
              <a:ea typeface="微软雅黑 Light"/>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微软雅黑 Light"/>
              <a:ea typeface="微软雅黑 Light"/>
              <a:sym typeface="Calibri"/>
            </a:defRPr>
          </a:lvl9pPr>
        </a:lstStyle>
        <a:p xmlns:a="http://schemas.openxmlformats.org/drawingml/2006/main">
          <a:pPr algn="r"/>
          <a:r>
            <a:rPr dirty="0">
              <a:solidFill>
                <a:srgbClr val="FFFFFF"/>
              </a:solidFill>
              <a:latin typeface="微软雅黑 Light" panose="020B0502040204020203" pitchFamily="34" charset="-122"/>
              <a:ea typeface="微软雅黑 Light" panose="020B0502040204020203" pitchFamily="34" charset="-122"/>
              <a:cs typeface="Microsoft YaHei" charset="0"/>
            </a:rPr>
            <a:t>30天以上逾期率</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825FDFB-525D-4A7D-AAC6-6275200C85C5}" type="datetimeFigureOut">
              <a:rPr lang="zh-CN" altLang="en-US" smtClean="0"/>
              <a:pPr/>
              <a:t>2017/9/6</a:t>
            </a:fld>
            <a:endParaRPr lang="zh-CN" alt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0E2E7A3A-F3BF-47C5-9379-1D4CBFC89327}" type="slidenum">
              <a:rPr lang="zh-CN" altLang="en-US" smtClean="0"/>
              <a:pPr/>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en.wikipedia.org/wiki/Neural_network" TargetMode="External"/><Relationship Id="rId2" Type="http://schemas.openxmlformats.org/officeDocument/2006/relationships/slide" Target="../slides/slide24.xml"/><Relationship Id="rId1" Type="http://schemas.openxmlformats.org/officeDocument/2006/relationships/notesMaster" Target="../notesMasters/notesMaster1.xml"/><Relationship Id="rId4" Type="http://schemas.openxmlformats.org/officeDocument/2006/relationships/hyperlink" Target="https://en.wikipedia.org/wiki/Hopfield_net" TargetMode="Externa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8" Type="http://schemas.openxmlformats.org/officeDocument/2006/relationships/hyperlink" Target="https://zh.wikipedia.org/w/index.php?title=%E5%99%AA%E5%A3%B0%E4%BF%A1%E5%8F%B7%E5%A4%84%E7%90%86&amp;action=edit&amp;redlink=1" TargetMode="External"/><Relationship Id="rId13" Type="http://schemas.openxmlformats.org/officeDocument/2006/relationships/hyperlink" Target="https://zh.wikipedia.org/wiki/%E7%AE%97%E6%B3%95" TargetMode="External"/><Relationship Id="rId3" Type="http://schemas.openxmlformats.org/officeDocument/2006/relationships/hyperlink" Target="https://zh.wikipedia.org/wiki/%E7%BE%8E%E5%9C%8B" TargetMode="External"/><Relationship Id="rId7" Type="http://schemas.openxmlformats.org/officeDocument/2006/relationships/hyperlink" Target="https://zh.wikipedia.org/wiki/%E9%9A%A8%E6%A9%9F%E9%81%8E%E7%A8%8B" TargetMode="External"/><Relationship Id="rId12" Type="http://schemas.openxmlformats.org/officeDocument/2006/relationships/hyperlink" Target="https://zh.wikipedia.org/wiki/%E5%8F%AF%E8%AE%A1%E7%AE%97%E5%87%BD%E6%95%B0" TargetMode="External"/><Relationship Id="rId2" Type="http://schemas.openxmlformats.org/officeDocument/2006/relationships/slide" Target="../slides/slide31.xml"/><Relationship Id="rId1" Type="http://schemas.openxmlformats.org/officeDocument/2006/relationships/notesMaster" Target="../notesMasters/notesMaster1.xml"/><Relationship Id="rId6" Type="http://schemas.openxmlformats.org/officeDocument/2006/relationships/hyperlink" Target="https://zh.wikipedia.org/wiki/%E7%94%B5%E5%AD%90%E5%B7%A5%E7%A8%8B" TargetMode="External"/><Relationship Id="rId11" Type="http://schemas.openxmlformats.org/officeDocument/2006/relationships/hyperlink" Target="https://zh.wikipedia.org/wiki/%E6%95%B0%E5%AD%A6%E5%AE%B6" TargetMode="External"/><Relationship Id="rId5" Type="http://schemas.openxmlformats.org/officeDocument/2006/relationships/hyperlink" Target="https://zh.wikipedia.org/wiki/%E5%BA%94%E7%94%A8%E6%95%B0%E5%AD%A6%E5%AE%B6" TargetMode="External"/><Relationship Id="rId15" Type="http://schemas.openxmlformats.org/officeDocument/2006/relationships/hyperlink" Target="https://zh.wikipedia.org/wiki/%E5%8A%A0%E5%88%A9%E7%A6%8F%E5%B0%BC%E4%BA%9A%E5%A4%A7%E5%AD%A6%E6%B4%9B%E6%9D%89%E7%9F%B6%E5%88%86%E6%A0%A1" TargetMode="External"/><Relationship Id="rId10" Type="http://schemas.openxmlformats.org/officeDocument/2006/relationships/hyperlink" Target="https://zh.wikipedia.org/wiki/%E7%BE%8E%E5%9B%BD" TargetMode="External"/><Relationship Id="rId4" Type="http://schemas.openxmlformats.org/officeDocument/2006/relationships/hyperlink" Target="https://zh.wikipedia.org/wiki/%E5%AF%86%E8%98%87%E9%87%8C%E5%B7%9E" TargetMode="External"/><Relationship Id="rId9" Type="http://schemas.openxmlformats.org/officeDocument/2006/relationships/hyperlink" Target="https://zh.wikipedia.org/wiki/%E6%8E%A7%E5%88%B6%E8%AE%BA" TargetMode="External"/><Relationship Id="rId14" Type="http://schemas.openxmlformats.org/officeDocument/2006/relationships/hyperlink" Target="https://zh.wikipedia.org/wiki/%E6%99%AE%E6%9E%97%E6%96%AF%E9%A1%BF%E5%A4%A7%E5%AD%A6"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zh.wikipedia.org/w/index.php?title=%E5%99%AA%E5%A3%B0%E4%BF%A1%E5%8F%B7%E5%A4%84%E7%90%86&amp;action=edit&amp;redlink=1" TargetMode="External"/><Relationship Id="rId13" Type="http://schemas.openxmlformats.org/officeDocument/2006/relationships/hyperlink" Target="https://zh.wikipedia.org/wiki/%E7%AE%97%E6%B3%95" TargetMode="External"/><Relationship Id="rId3" Type="http://schemas.openxmlformats.org/officeDocument/2006/relationships/hyperlink" Target="https://zh.wikipedia.org/wiki/%E7%BE%8E%E5%9C%8B" TargetMode="External"/><Relationship Id="rId7" Type="http://schemas.openxmlformats.org/officeDocument/2006/relationships/hyperlink" Target="https://zh.wikipedia.org/wiki/%E9%9A%A8%E6%A9%9F%E9%81%8E%E7%A8%8B" TargetMode="External"/><Relationship Id="rId12" Type="http://schemas.openxmlformats.org/officeDocument/2006/relationships/hyperlink" Target="https://zh.wikipedia.org/wiki/%E5%8F%AF%E8%AE%A1%E7%AE%97%E5%87%BD%E6%95%B0" TargetMode="External"/><Relationship Id="rId2" Type="http://schemas.openxmlformats.org/officeDocument/2006/relationships/slide" Target="../slides/slide32.xml"/><Relationship Id="rId1" Type="http://schemas.openxmlformats.org/officeDocument/2006/relationships/notesMaster" Target="../notesMasters/notesMaster1.xml"/><Relationship Id="rId6" Type="http://schemas.openxmlformats.org/officeDocument/2006/relationships/hyperlink" Target="https://zh.wikipedia.org/wiki/%E7%94%B5%E5%AD%90%E5%B7%A5%E7%A8%8B" TargetMode="External"/><Relationship Id="rId11" Type="http://schemas.openxmlformats.org/officeDocument/2006/relationships/hyperlink" Target="https://zh.wikipedia.org/wiki/%E6%95%B0%E5%AD%A6%E5%AE%B6" TargetMode="External"/><Relationship Id="rId5" Type="http://schemas.openxmlformats.org/officeDocument/2006/relationships/hyperlink" Target="https://zh.wikipedia.org/wiki/%E5%BA%94%E7%94%A8%E6%95%B0%E5%AD%A6%E5%AE%B6" TargetMode="External"/><Relationship Id="rId15" Type="http://schemas.openxmlformats.org/officeDocument/2006/relationships/hyperlink" Target="https://zh.wikipedia.org/wiki/%E5%8A%A0%E5%88%A9%E7%A6%8F%E5%B0%BC%E4%BA%9A%E5%A4%A7%E5%AD%A6%E6%B4%9B%E6%9D%89%E7%9F%B6%E5%88%86%E6%A0%A1" TargetMode="External"/><Relationship Id="rId10" Type="http://schemas.openxmlformats.org/officeDocument/2006/relationships/hyperlink" Target="https://zh.wikipedia.org/wiki/%E7%BE%8E%E5%9B%BD" TargetMode="External"/><Relationship Id="rId4" Type="http://schemas.openxmlformats.org/officeDocument/2006/relationships/hyperlink" Target="https://zh.wikipedia.org/wiki/%E5%AF%86%E8%98%87%E9%87%8C%E5%B7%9E" TargetMode="External"/><Relationship Id="rId9" Type="http://schemas.openxmlformats.org/officeDocument/2006/relationships/hyperlink" Target="https://zh.wikipedia.org/wiki/%E6%8E%A7%E5%88%B6%E8%AE%BA" TargetMode="External"/><Relationship Id="rId14" Type="http://schemas.openxmlformats.org/officeDocument/2006/relationships/hyperlink" Target="https://zh.wikipedia.org/wiki/%E6%99%AE%E6%9E%97%E6%96%AF%E9%A1%BF%E5%A4%A7%E5%AD%A6" TargetMode="Externa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8" Type="http://schemas.openxmlformats.org/officeDocument/2006/relationships/hyperlink" Target="https://zh.wikipedia.org/wiki/%E5%BF%83%E9%9D%88%E5%93%B2%E5%AD%B8" TargetMode="External"/><Relationship Id="rId3" Type="http://schemas.openxmlformats.org/officeDocument/2006/relationships/hyperlink" Target="https://zh.wikipedia.org/wiki/%E7%BE%8E%E5%9B%BD" TargetMode="External"/><Relationship Id="rId7" Type="http://schemas.openxmlformats.org/officeDocument/2006/relationships/hyperlink" Target="https://zh.wikipedia.org/wiki/%E8%AF%AD%E8%A8%80%E5%93%B2%E5%AD%A6"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zh.wikipedia.org/wiki/%E5%93%B2%E5%AD%A6" TargetMode="External"/><Relationship Id="rId5" Type="http://schemas.openxmlformats.org/officeDocument/2006/relationships/hyperlink" Target="https://zh.wikipedia.org/wiki/%E5%8A%A0%E5%B7%9E%E5%A4%A7%E5%AD%A6%E4%BC%AF%E5%85%8B%E5%88%A9%E5%88%86%E6%A0%A1" TargetMode="External"/><Relationship Id="rId4" Type="http://schemas.openxmlformats.org/officeDocument/2006/relationships/hyperlink" Target="https://zh.wikipedia.org/wiki/%E4%B8%B9%E4%BD%9B" TargetMode="External"/><Relationship Id="rId9" Type="http://schemas.openxmlformats.org/officeDocument/2006/relationships/hyperlink" Target="https://zh.wikipedia.org/wiki/%E7%90%86%E6%99%BA" TargetMode="Externa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3" Type="http://schemas.openxmlformats.org/officeDocument/2006/relationships/hyperlink" Target="http://www.dartmouth.edu/~jmoor/"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Verdana" panose="020B0604030504040204" charset="0"/>
                <a:ea typeface="宋体" panose="02010600030101010101" pitchFamily="2" charset="-122"/>
              </a:defRPr>
            </a:lvl1pPr>
            <a:lvl2pPr marL="742950" indent="-285750">
              <a:spcBef>
                <a:spcPct val="30000"/>
              </a:spcBef>
              <a:defRPr sz="1200">
                <a:solidFill>
                  <a:schemeClr val="tx1"/>
                </a:solidFill>
                <a:latin typeface="Verdana" panose="020B0604030504040204" charset="0"/>
                <a:ea typeface="宋体" panose="02010600030101010101" pitchFamily="2" charset="-122"/>
              </a:defRPr>
            </a:lvl2pPr>
            <a:lvl3pPr marL="1143000" indent="-228600">
              <a:spcBef>
                <a:spcPct val="30000"/>
              </a:spcBef>
              <a:defRPr sz="1200">
                <a:solidFill>
                  <a:schemeClr val="tx1"/>
                </a:solidFill>
                <a:latin typeface="Verdana" panose="020B0604030504040204" charset="0"/>
                <a:ea typeface="宋体" panose="02010600030101010101" pitchFamily="2" charset="-122"/>
              </a:defRPr>
            </a:lvl3pPr>
            <a:lvl4pPr marL="1600200" indent="-228600">
              <a:spcBef>
                <a:spcPct val="30000"/>
              </a:spcBef>
              <a:defRPr sz="1200">
                <a:solidFill>
                  <a:schemeClr val="tx1"/>
                </a:solidFill>
                <a:latin typeface="Verdana" panose="020B0604030504040204" charset="0"/>
                <a:ea typeface="宋体" panose="02010600030101010101" pitchFamily="2" charset="-122"/>
              </a:defRPr>
            </a:lvl4pPr>
            <a:lvl5pPr marL="2057400" indent="-228600">
              <a:spcBef>
                <a:spcPct val="30000"/>
              </a:spcBef>
              <a:defRPr sz="1200">
                <a:solidFill>
                  <a:schemeClr val="tx1"/>
                </a:solidFill>
                <a:latin typeface="Verdana" panose="020B060403050404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9pPr>
          </a:lstStyle>
          <a:p>
            <a:pPr>
              <a:spcBef>
                <a:spcPct val="0"/>
              </a:spcBef>
            </a:pPr>
            <a:fld id="{4975FB8C-9272-4A8B-AFE2-15F3AF1B20D9}" type="slidenum">
              <a:rPr lang="en-US" altLang="zh-CN" smtClean="0">
                <a:ea typeface="新宋体" panose="02010609030101010101" pitchFamily="49" charset="-122"/>
              </a:rPr>
              <a:pPr>
                <a:spcBef>
                  <a:spcPct val="0"/>
                </a:spcBef>
              </a:pPr>
              <a:t>1</a:t>
            </a:fld>
            <a:endParaRPr lang="en-US" altLang="zh-CN">
              <a:ea typeface="新宋体" panose="02010609030101010101" pitchFamily="49" charset="-122"/>
            </a:endParaRPr>
          </a:p>
        </p:txBody>
      </p:sp>
      <p:sp>
        <p:nvSpPr>
          <p:cNvPr id="6146" name="Rectangle 2"/>
          <p:cNvSpPr>
            <a:spLocks noGrp="1" noRot="1" noChangeAspect="1" noChangeArrowheads="1" noTextEdit="1"/>
          </p:cNvSpPr>
          <p:nvPr>
            <p:ph type="sldImg"/>
          </p:nvPr>
        </p:nvSpPr>
        <p:spPr/>
      </p:sp>
      <p:sp>
        <p:nvSpPr>
          <p:cNvPr id="614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Verdana" panose="020B0604030504040204" charset="0"/>
              <a:ea typeface="宋体" panose="02010600030101010101" pitchFamily="2" charset="-122"/>
            </a:endParaRPr>
          </a:p>
        </p:txBody>
      </p:sp>
    </p:spTree>
    <p:extLst>
      <p:ext uri="{BB962C8B-B14F-4D97-AF65-F5344CB8AC3E}">
        <p14:creationId xmlns:p14="http://schemas.microsoft.com/office/powerpoint/2010/main" val="11856145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李德毅院士对于人工智能的一般性理解：研究人类智能活动的表现形式和认知规律</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借用数理逻辑来形式化</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用计算机作为载体</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提供关于形式化计算和符号处理的理论</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模拟人类某些智能行为和方法</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构造具有一定智能的人工系统</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让计算机去完成以往需要人的智力才能胜任的工作。</a:t>
            </a:r>
            <a:endPar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endParaRPr>
          </a:p>
          <a:p>
            <a:r>
              <a:rPr lang="zh-CN" altLang="en-US" dirty="0"/>
              <a:t>人工智能可以看做让机器实现原来只有人类才能完成的任务，其核心是算法</a:t>
            </a:r>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17</a:t>
            </a:fld>
            <a:endParaRPr lang="en-US" altLang="zh-CN"/>
          </a:p>
        </p:txBody>
      </p:sp>
    </p:spTree>
    <p:extLst>
      <p:ext uri="{BB962C8B-B14F-4D97-AF65-F5344CB8AC3E}">
        <p14:creationId xmlns:p14="http://schemas.microsoft.com/office/powerpoint/2010/main" val="14276614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李德毅院士对于人工智能的一般性理解：研究人类智能活动的表现形式和认知规律</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借用数理逻辑来形式化</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用计算机作为载体</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提供关于形式化计算和符号处理的理论</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模拟人类某些智能行为和方法</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构造具有一定智能的人工系统</a:t>
            </a:r>
            <a:r>
              <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rPr>
              <a:t>,</a:t>
            </a:r>
            <a:r>
              <a:rPr lang="zh-CN" altLang="en-US" sz="1200" b="0" i="0" kern="1200" dirty="0">
                <a:solidFill>
                  <a:schemeClr val="tx1"/>
                </a:solidFill>
                <a:latin typeface="Verdana" panose="020B0604030504040204" charset="0"/>
                <a:ea typeface="宋体" panose="02010600030101010101" pitchFamily="2" charset="-122"/>
                <a:cs typeface="宋体" panose="02010600030101010101" pitchFamily="2" charset="-122"/>
              </a:rPr>
              <a:t>让计算机去完成以往需要人的智力才能胜任的工作。</a:t>
            </a:r>
            <a:endParaRPr lang="en-US" altLang="zh-CN" sz="1200" b="0" i="0" kern="1200" dirty="0">
              <a:solidFill>
                <a:schemeClr val="tx1"/>
              </a:solidFill>
              <a:latin typeface="Verdana" panose="020B0604030504040204" charset="0"/>
              <a:ea typeface="宋体" panose="02010600030101010101" pitchFamily="2" charset="-122"/>
              <a:cs typeface="宋体" panose="02010600030101010101" pitchFamily="2" charset="-122"/>
            </a:endParaRPr>
          </a:p>
          <a:p>
            <a:r>
              <a:rPr lang="zh-CN" altLang="en-US" dirty="0"/>
              <a:t>人工智能可以看做让机器实现原来只有人类才能完成的任务，其核心是算法</a:t>
            </a:r>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18</a:t>
            </a:fld>
            <a:endParaRPr lang="en-US" altLang="zh-CN"/>
          </a:p>
        </p:txBody>
      </p:sp>
    </p:spTree>
    <p:extLst>
      <p:ext uri="{BB962C8B-B14F-4D97-AF65-F5344CB8AC3E}">
        <p14:creationId xmlns:p14="http://schemas.microsoft.com/office/powerpoint/2010/main" val="35893096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国外</a:t>
            </a:r>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19</a:t>
            </a:fld>
            <a:endParaRPr lang="en-US" altLang="zh-CN"/>
          </a:p>
        </p:txBody>
      </p:sp>
    </p:spTree>
    <p:extLst>
      <p:ext uri="{BB962C8B-B14F-4D97-AF65-F5344CB8AC3E}">
        <p14:creationId xmlns:p14="http://schemas.microsoft.com/office/powerpoint/2010/main" val="10925032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国外</a:t>
            </a:r>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20</a:t>
            </a:fld>
            <a:endParaRPr lang="en-US" altLang="zh-CN"/>
          </a:p>
        </p:txBody>
      </p:sp>
    </p:spTree>
    <p:extLst>
      <p:ext uri="{BB962C8B-B14F-4D97-AF65-F5344CB8AC3E}">
        <p14:creationId xmlns:p14="http://schemas.microsoft.com/office/powerpoint/2010/main" val="3545655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国内</a:t>
            </a:r>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21</a:t>
            </a:fld>
            <a:endParaRPr lang="en-US" altLang="zh-CN"/>
          </a:p>
        </p:txBody>
      </p:sp>
    </p:spTree>
    <p:extLst>
      <p:ext uri="{BB962C8B-B14F-4D97-AF65-F5344CB8AC3E}">
        <p14:creationId xmlns:p14="http://schemas.microsoft.com/office/powerpoint/2010/main" val="20689309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艾伦</a:t>
            </a:r>
            <a:r>
              <a:rPr lang="en-US" altLang="zh-CN" sz="1200" b="0"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纽厄尔</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Allen Newell</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1927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3</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日－</a:t>
            </a:r>
            <a:r>
              <a:rPr lang="en-US" altLang="zh-CN" sz="1200" b="0" i="0" kern="1200" dirty="0">
                <a:solidFill>
                  <a:schemeClr val="tx1"/>
                </a:solidFill>
                <a:effectLst/>
                <a:latin typeface="+mn-lt"/>
                <a:ea typeface="+mn-ea"/>
                <a:cs typeface="+mn-cs"/>
              </a:rPr>
              <a:t>1992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19</a:t>
            </a:r>
            <a:r>
              <a:rPr lang="zh-CN" altLang="en-US" sz="1200" b="0" i="0" kern="1200" dirty="0">
                <a:solidFill>
                  <a:schemeClr val="tx1"/>
                </a:solidFill>
                <a:effectLst/>
                <a:latin typeface="+mn-lt"/>
                <a:ea typeface="+mn-ea"/>
                <a:cs typeface="+mn-cs"/>
              </a:rPr>
              <a:t>日）是计算机科学和认知信息学领域的科学家，曾在兰德公司，卡内基梅隆大学的计算机学院、泰珀商学院和心理学系任职和教研。他是信息处理语言（</a:t>
            </a:r>
            <a:r>
              <a:rPr lang="en-US" altLang="zh-CN" sz="1200" b="0" i="0" kern="1200" dirty="0">
                <a:solidFill>
                  <a:schemeClr val="tx1"/>
                </a:solidFill>
                <a:effectLst/>
                <a:latin typeface="+mn-lt"/>
                <a:ea typeface="+mn-ea"/>
                <a:cs typeface="+mn-cs"/>
              </a:rPr>
              <a:t>IPL</a:t>
            </a:r>
            <a:r>
              <a:rPr lang="zh-CN" altLang="en-US" sz="1200" b="0" i="0" kern="1200" dirty="0">
                <a:solidFill>
                  <a:schemeClr val="tx1"/>
                </a:solidFill>
                <a:effectLst/>
                <a:latin typeface="+mn-lt"/>
                <a:ea typeface="+mn-ea"/>
                <a:cs typeface="+mn-cs"/>
              </a:rPr>
              <a:t>）发明者之一</a:t>
            </a:r>
            <a:endParaRPr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23</a:t>
            </a:fld>
            <a:endParaRPr lang="zh-CN" altLang="en-US"/>
          </a:p>
        </p:txBody>
      </p:sp>
    </p:spTree>
    <p:extLst>
      <p:ext uri="{BB962C8B-B14F-4D97-AF65-F5344CB8AC3E}">
        <p14:creationId xmlns:p14="http://schemas.microsoft.com/office/powerpoint/2010/main" val="1134219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1" i="0" kern="1200" dirty="0">
                <a:solidFill>
                  <a:schemeClr val="tx1"/>
                </a:solidFill>
                <a:effectLst/>
                <a:latin typeface="+mn-lt"/>
                <a:ea typeface="+mn-ea"/>
                <a:cs typeface="+mn-cs"/>
              </a:rPr>
              <a:t>John Joseph Hopfield</a:t>
            </a:r>
            <a:r>
              <a:rPr lang="en-US" altLang="zh-CN" sz="1200" b="0" i="0" kern="1200" dirty="0">
                <a:solidFill>
                  <a:schemeClr val="tx1"/>
                </a:solidFill>
                <a:effectLst/>
                <a:latin typeface="+mn-lt"/>
                <a:ea typeface="+mn-ea"/>
                <a:cs typeface="+mn-cs"/>
              </a:rPr>
              <a:t> (born July 15, 1933) </a:t>
            </a:r>
            <a:r>
              <a:rPr lang="zh-CN" altLang="en-US" sz="1200" b="0" i="0" kern="1200" dirty="0">
                <a:solidFill>
                  <a:schemeClr val="tx1"/>
                </a:solidFill>
                <a:effectLst/>
                <a:latin typeface="+mn-lt"/>
                <a:ea typeface="+mn-ea"/>
                <a:cs typeface="+mn-cs"/>
              </a:rPr>
              <a:t>美国科学家，最著名的是提出了</a:t>
            </a:r>
            <a:r>
              <a:rPr lang="en-US" altLang="zh-CN" sz="1200" b="0" i="1" kern="1200" dirty="0">
                <a:solidFill>
                  <a:schemeClr val="tx1"/>
                </a:solidFill>
                <a:effectLst/>
                <a:latin typeface="+mn-lt"/>
                <a:ea typeface="+mn-ea"/>
                <a:cs typeface="+mn-cs"/>
              </a:rPr>
              <a:t>associative </a:t>
            </a:r>
            <a:r>
              <a:rPr lang="en-US" altLang="zh-CN" sz="1200" b="0" i="1" u="none" strike="noStrike" kern="1200" dirty="0">
                <a:solidFill>
                  <a:schemeClr val="tx1"/>
                </a:solidFill>
                <a:effectLst/>
                <a:latin typeface="+mn-lt"/>
                <a:ea typeface="+mn-ea"/>
                <a:cs typeface="+mn-cs"/>
                <a:hlinkClick r:id="rId3" tooltip="Neural network"/>
              </a:rPr>
              <a:t>neural network</a:t>
            </a:r>
            <a:r>
              <a:rPr lang="zh-CN" altLang="en-US" sz="1200" b="0" i="1" u="none" strike="noStrike" kern="1200" baseline="0" dirty="0">
                <a:solidFill>
                  <a:schemeClr val="tx1"/>
                </a:solidFill>
                <a:effectLst/>
                <a:latin typeface="+mn-lt"/>
                <a:ea typeface="+mn-ea"/>
                <a:cs typeface="+mn-cs"/>
              </a:rPr>
              <a:t> </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现在叫做</a:t>
            </a:r>
            <a:r>
              <a:rPr lang="en-US" altLang="zh-CN" sz="1200" b="0" i="0" kern="1200" dirty="0">
                <a:solidFill>
                  <a:schemeClr val="tx1"/>
                </a:solidFill>
                <a:effectLst/>
                <a:latin typeface="+mn-lt"/>
                <a:ea typeface="+mn-ea"/>
                <a:cs typeface="+mn-cs"/>
              </a:rPr>
              <a:t> </a:t>
            </a:r>
            <a:r>
              <a:rPr lang="en-US" altLang="zh-CN" sz="1200" b="0" i="0" u="none" strike="noStrike" kern="1200" dirty="0">
                <a:solidFill>
                  <a:schemeClr val="tx1"/>
                </a:solidFill>
                <a:effectLst/>
                <a:latin typeface="+mn-lt"/>
                <a:ea typeface="+mn-ea"/>
                <a:cs typeface="+mn-cs"/>
                <a:hlinkClick r:id="rId4" tooltip="Hopfield net"/>
              </a:rPr>
              <a:t>Hopfield Network</a:t>
            </a:r>
            <a:r>
              <a:rPr lang="en-US" altLang="zh-CN" sz="1200" b="0" i="0" kern="1200" dirty="0">
                <a:solidFill>
                  <a:schemeClr val="tx1"/>
                </a:solidFill>
                <a:effectLst/>
                <a:latin typeface="+mn-lt"/>
                <a:ea typeface="+mn-ea"/>
                <a:cs typeface="+mn-cs"/>
              </a:rPr>
              <a:t>.</a:t>
            </a:r>
          </a:p>
          <a:p>
            <a:endParaRPr kumimoji="1" lang="en-US" altLang="zh-CN" sz="1200" b="0" i="0" kern="1200" dirty="0">
              <a:solidFill>
                <a:schemeClr val="tx1"/>
              </a:solidFill>
              <a:effectLst/>
              <a:latin typeface="+mn-lt"/>
              <a:ea typeface="+mn-ea"/>
              <a:cs typeface="+mn-cs"/>
            </a:endParaRPr>
          </a:p>
          <a:p>
            <a:r>
              <a:rPr kumimoji="1" lang="zh-CN" altLang="en-US" sz="1200" b="0" i="0" kern="1200" dirty="0">
                <a:solidFill>
                  <a:schemeClr val="tx1"/>
                </a:solidFill>
                <a:effectLst/>
                <a:latin typeface="+mn-lt"/>
                <a:ea typeface="+mn-ea"/>
                <a:cs typeface="+mn-cs"/>
              </a:rPr>
              <a:t>约翰</a:t>
            </a:r>
            <a:r>
              <a:rPr kumimoji="1" lang="en-US" altLang="zh-CN" sz="1200" b="0" i="0" kern="1200" dirty="0">
                <a:solidFill>
                  <a:schemeClr val="tx1"/>
                </a:solidFill>
                <a:effectLst/>
                <a:latin typeface="+mn-lt"/>
                <a:ea typeface="+mn-ea"/>
                <a:cs typeface="+mn-cs"/>
              </a:rPr>
              <a:t>·</a:t>
            </a:r>
            <a:r>
              <a:rPr kumimoji="1" lang="zh-CN" altLang="en-US" sz="1200" b="0" i="0" kern="1200" dirty="0">
                <a:solidFill>
                  <a:schemeClr val="tx1"/>
                </a:solidFill>
                <a:effectLst/>
                <a:latin typeface="+mn-lt"/>
                <a:ea typeface="+mn-ea"/>
                <a:cs typeface="+mn-cs"/>
              </a:rPr>
              <a:t>霍普菲尔德收到他的</a:t>
            </a:r>
            <a:r>
              <a:rPr kumimoji="1" lang="en-US" altLang="zh-CN" sz="1200" b="0" i="0" kern="1200" dirty="0">
                <a:solidFill>
                  <a:schemeClr val="tx1"/>
                </a:solidFill>
                <a:effectLst/>
                <a:latin typeface="+mn-lt"/>
                <a:ea typeface="+mn-ea"/>
                <a:cs typeface="+mn-cs"/>
              </a:rPr>
              <a:t>1954</a:t>
            </a:r>
            <a:r>
              <a:rPr kumimoji="1" lang="zh-CN" altLang="en-US" sz="1200" b="0" i="0" kern="1200" dirty="0">
                <a:solidFill>
                  <a:schemeClr val="tx1"/>
                </a:solidFill>
                <a:effectLst/>
                <a:latin typeface="+mn-lt"/>
                <a:ea typeface="+mn-ea"/>
                <a:cs typeface="+mn-cs"/>
              </a:rPr>
              <a:t>年从</a:t>
            </a:r>
            <a:r>
              <a:rPr kumimoji="1" lang="en-US" altLang="zh-CN" sz="1200" b="0" i="0" kern="1200" dirty="0">
                <a:solidFill>
                  <a:schemeClr val="tx1"/>
                </a:solidFill>
                <a:effectLst/>
                <a:latin typeface="+mn-lt"/>
                <a:ea typeface="+mn-ea"/>
                <a:cs typeface="+mn-cs"/>
              </a:rPr>
              <a:t>Swarthmore College</a:t>
            </a:r>
            <a:r>
              <a:rPr kumimoji="1" lang="zh-CN" altLang="en-US" sz="1200" b="0" i="0" kern="1200" dirty="0">
                <a:solidFill>
                  <a:schemeClr val="tx1"/>
                </a:solidFill>
                <a:effectLst/>
                <a:latin typeface="+mn-lt"/>
                <a:ea typeface="+mn-ea"/>
                <a:cs typeface="+mn-cs"/>
              </a:rPr>
              <a:t>毕业，并于</a:t>
            </a:r>
            <a:r>
              <a:rPr kumimoji="1" lang="en-US" altLang="zh-CN" sz="1200" b="0" i="0" kern="1200" dirty="0">
                <a:solidFill>
                  <a:schemeClr val="tx1"/>
                </a:solidFill>
                <a:effectLst/>
                <a:latin typeface="+mn-lt"/>
                <a:ea typeface="+mn-ea"/>
                <a:cs typeface="+mn-cs"/>
              </a:rPr>
              <a:t>1958</a:t>
            </a:r>
            <a:r>
              <a:rPr kumimoji="1" lang="zh-CN" altLang="en-US" sz="1200" b="0" i="0" kern="1200" dirty="0">
                <a:solidFill>
                  <a:schemeClr val="tx1"/>
                </a:solidFill>
                <a:effectLst/>
                <a:latin typeface="+mn-lt"/>
                <a:ea typeface="+mn-ea"/>
                <a:cs typeface="+mn-cs"/>
              </a:rPr>
              <a:t>年获得康奈尔大学物理学博士学位他在贝尔实验室工作了两年，之后在加利福尼亚大学伯克利分校（物理学），普林斯顿大学（物理学），加利福尼亚理工学院（化学和生物学）任教，</a:t>
            </a:r>
            <a:r>
              <a:rPr kumimoji="1" lang="en-US" altLang="zh-CN" sz="1200" b="0" i="0" kern="1200" dirty="0">
                <a:solidFill>
                  <a:schemeClr val="tx1"/>
                </a:solidFill>
                <a:effectLst/>
                <a:latin typeface="+mn-lt"/>
                <a:ea typeface="+mn-ea"/>
                <a:cs typeface="+mn-cs"/>
              </a:rPr>
              <a:t>1986</a:t>
            </a:r>
            <a:r>
              <a:rPr kumimoji="1" lang="zh-CN" altLang="en-US" sz="1200" b="0" i="0" kern="1200" dirty="0">
                <a:solidFill>
                  <a:schemeClr val="tx1"/>
                </a:solidFill>
                <a:effectLst/>
                <a:latin typeface="+mn-lt"/>
                <a:ea typeface="+mn-ea"/>
                <a:cs typeface="+mn-cs"/>
              </a:rPr>
              <a:t>年，他是加州理工学院计算与神经系统</a:t>
            </a:r>
            <a:r>
              <a:rPr kumimoji="1" lang="en-US" altLang="zh-CN" sz="1200" b="0" i="0" kern="1200" dirty="0" err="1">
                <a:solidFill>
                  <a:schemeClr val="tx1"/>
                </a:solidFill>
                <a:effectLst/>
                <a:latin typeface="+mn-lt"/>
                <a:ea typeface="+mn-ea"/>
                <a:cs typeface="+mn-cs"/>
              </a:rPr>
              <a:t>phd</a:t>
            </a:r>
            <a:r>
              <a:rPr kumimoji="1" lang="zh-CN" altLang="en-US" sz="1200" b="0" i="0" kern="1200" baseline="0" dirty="0">
                <a:solidFill>
                  <a:schemeClr val="tx1"/>
                </a:solidFill>
                <a:effectLst/>
                <a:latin typeface="+mn-lt"/>
                <a:ea typeface="+mn-ea"/>
                <a:cs typeface="+mn-cs"/>
              </a:rPr>
              <a:t> </a:t>
            </a:r>
            <a:r>
              <a:rPr kumimoji="1" lang="en-US" altLang="zh-CN" sz="1200" b="0" i="0" kern="1200" baseline="0" dirty="0">
                <a:solidFill>
                  <a:schemeClr val="tx1"/>
                </a:solidFill>
                <a:effectLst/>
                <a:latin typeface="+mn-lt"/>
                <a:ea typeface="+mn-ea"/>
                <a:cs typeface="+mn-cs"/>
              </a:rPr>
              <a:t>program</a:t>
            </a:r>
            <a:r>
              <a:rPr kumimoji="1" lang="zh-CN" altLang="en-US" sz="1200" b="0" i="0" kern="1200" dirty="0">
                <a:solidFill>
                  <a:schemeClr val="tx1"/>
                </a:solidFill>
                <a:effectLst/>
                <a:latin typeface="+mn-lt"/>
                <a:ea typeface="+mn-ea"/>
                <a:cs typeface="+mn-cs"/>
              </a:rPr>
              <a:t>的联合创始人。</a:t>
            </a:r>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24</a:t>
            </a:fld>
            <a:endParaRPr lang="zh-CN" altLang="en-US"/>
          </a:p>
        </p:txBody>
      </p:sp>
    </p:spTree>
    <p:extLst>
      <p:ext uri="{BB962C8B-B14F-4D97-AF65-F5344CB8AC3E}">
        <p14:creationId xmlns:p14="http://schemas.microsoft.com/office/powerpoint/2010/main" val="1020232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29</a:t>
            </a:fld>
            <a:endParaRPr lang="zh-CN" altLang="en-US"/>
          </a:p>
        </p:txBody>
      </p:sp>
    </p:spTree>
    <p:extLst>
      <p:ext uri="{BB962C8B-B14F-4D97-AF65-F5344CB8AC3E}">
        <p14:creationId xmlns:p14="http://schemas.microsoft.com/office/powerpoint/2010/main" val="40010970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30</a:t>
            </a:fld>
            <a:endParaRPr lang="zh-CN" altLang="en-US"/>
          </a:p>
        </p:txBody>
      </p:sp>
    </p:spTree>
    <p:extLst>
      <p:ext uri="{BB962C8B-B14F-4D97-AF65-F5344CB8AC3E}">
        <p14:creationId xmlns:p14="http://schemas.microsoft.com/office/powerpoint/2010/main" val="5450880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诺伯特</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维纳</a:t>
            </a:r>
            <a:r>
              <a:rPr lang="zh-CN" altLang="en-US" sz="1200" b="0" i="0" kern="1200" dirty="0">
                <a:solidFill>
                  <a:schemeClr val="tx1"/>
                </a:solidFill>
                <a:effectLst/>
                <a:latin typeface="+mn-lt"/>
                <a:ea typeface="+mn-ea"/>
                <a:cs typeface="+mn-cs"/>
              </a:rPr>
              <a:t>（英语：</a:t>
            </a:r>
            <a:r>
              <a:rPr lang="en-US" altLang="zh-CN" sz="1200" b="0" i="0" kern="1200" dirty="0">
                <a:solidFill>
                  <a:schemeClr val="tx1"/>
                </a:solidFill>
                <a:effectLst/>
                <a:latin typeface="+mn-lt"/>
                <a:ea typeface="+mn-ea"/>
                <a:cs typeface="+mn-cs"/>
              </a:rPr>
              <a:t>Norbert Wiener</a:t>
            </a:r>
            <a:r>
              <a:rPr lang="zh-CN" altLang="en-US"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1894</a:t>
            </a:r>
            <a:r>
              <a:rPr lang="zh-CN" altLang="en-US" sz="1200" b="1" i="0" kern="1200" dirty="0">
                <a:solidFill>
                  <a:schemeClr val="tx1"/>
                </a:solidFill>
                <a:effectLst/>
                <a:latin typeface="+mn-lt"/>
                <a:ea typeface="+mn-ea"/>
                <a:cs typeface="+mn-cs"/>
              </a:rPr>
              <a:t>年</a:t>
            </a:r>
            <a:r>
              <a:rPr lang="en-US" altLang="zh-CN" sz="1200" b="1" i="0" kern="1200" dirty="0">
                <a:solidFill>
                  <a:schemeClr val="tx1"/>
                </a:solidFill>
                <a:effectLst/>
                <a:latin typeface="+mn-lt"/>
                <a:ea typeface="+mn-ea"/>
                <a:cs typeface="+mn-cs"/>
              </a:rPr>
              <a:t>11</a:t>
            </a:r>
            <a:r>
              <a:rPr lang="zh-CN" altLang="en-US" sz="1200" b="1" i="0" kern="1200" dirty="0">
                <a:solidFill>
                  <a:schemeClr val="tx1"/>
                </a:solidFill>
                <a:effectLst/>
                <a:latin typeface="+mn-lt"/>
                <a:ea typeface="+mn-ea"/>
                <a:cs typeface="+mn-cs"/>
              </a:rPr>
              <a:t>月</a:t>
            </a:r>
            <a:r>
              <a:rPr lang="en-US" altLang="zh-CN" sz="1200" b="1" i="0" kern="1200" dirty="0">
                <a:solidFill>
                  <a:schemeClr val="tx1"/>
                </a:solidFill>
                <a:effectLst/>
                <a:latin typeface="+mn-lt"/>
                <a:ea typeface="+mn-ea"/>
                <a:cs typeface="+mn-cs"/>
              </a:rPr>
              <a:t>26</a:t>
            </a:r>
            <a:r>
              <a:rPr lang="zh-CN" altLang="en-US" sz="1200" b="1" i="0" kern="1200" dirty="0">
                <a:solidFill>
                  <a:schemeClr val="tx1"/>
                </a:solidFill>
                <a:effectLst/>
                <a:latin typeface="+mn-lt"/>
                <a:ea typeface="+mn-ea"/>
                <a:cs typeface="+mn-cs"/>
              </a:rPr>
              <a:t>日－</a:t>
            </a:r>
            <a:r>
              <a:rPr lang="en-US" altLang="zh-CN" sz="1200" b="1" i="0" kern="1200" dirty="0">
                <a:solidFill>
                  <a:schemeClr val="tx1"/>
                </a:solidFill>
                <a:effectLst/>
                <a:latin typeface="+mn-lt"/>
                <a:ea typeface="+mn-ea"/>
                <a:cs typeface="+mn-cs"/>
              </a:rPr>
              <a:t>1964</a:t>
            </a:r>
            <a:r>
              <a:rPr lang="zh-CN" altLang="en-US" sz="1200" b="1" i="0" kern="1200" dirty="0">
                <a:solidFill>
                  <a:schemeClr val="tx1"/>
                </a:solidFill>
                <a:effectLst/>
                <a:latin typeface="+mn-lt"/>
                <a:ea typeface="+mn-ea"/>
                <a:cs typeface="+mn-cs"/>
              </a:rPr>
              <a:t>年</a:t>
            </a:r>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月</a:t>
            </a:r>
            <a:r>
              <a:rPr lang="en-US" altLang="zh-CN" sz="1200" b="1" i="0" kern="1200" dirty="0">
                <a:solidFill>
                  <a:schemeClr val="tx1"/>
                </a:solidFill>
                <a:effectLst/>
                <a:latin typeface="+mn-lt"/>
                <a:ea typeface="+mn-ea"/>
                <a:cs typeface="+mn-cs"/>
              </a:rPr>
              <a:t>18</a:t>
            </a:r>
            <a:r>
              <a:rPr lang="zh-CN" altLang="en-US" sz="1200" b="1" i="0" kern="1200" dirty="0">
                <a:solidFill>
                  <a:schemeClr val="tx1"/>
                </a:solidFill>
                <a:effectLst/>
                <a:latin typeface="+mn-lt"/>
                <a:ea typeface="+mn-ea"/>
                <a:cs typeface="+mn-cs"/>
              </a:rPr>
              <a:t>日）</a:t>
            </a:r>
            <a:r>
              <a:rPr lang="zh-CN" altLang="en-US" sz="1200" b="0" i="0" kern="1200" dirty="0">
                <a:solidFill>
                  <a:schemeClr val="tx1"/>
                </a:solidFill>
                <a:effectLst/>
                <a:latin typeface="+mn-lt"/>
                <a:ea typeface="+mn-ea"/>
                <a:cs typeface="+mn-cs"/>
              </a:rPr>
              <a:t>，生于</a:t>
            </a:r>
            <a:r>
              <a:rPr lang="zh-CN" altLang="en-US" sz="1200" b="0" i="0" u="none" strike="noStrike" kern="1200" dirty="0">
                <a:solidFill>
                  <a:schemeClr val="tx1"/>
                </a:solidFill>
                <a:effectLst/>
                <a:latin typeface="+mn-lt"/>
                <a:ea typeface="+mn-ea"/>
                <a:cs typeface="+mn-cs"/>
                <a:hlinkClick r:id="rId3" tooltip="美国"/>
              </a:rPr>
              <a:t>美国</a:t>
            </a:r>
            <a:r>
              <a:rPr lang="zh-CN" altLang="en-US" sz="1200" b="0" i="0" u="none" strike="noStrike" kern="1200" dirty="0">
                <a:solidFill>
                  <a:schemeClr val="tx1"/>
                </a:solidFill>
                <a:effectLst/>
                <a:latin typeface="+mn-lt"/>
                <a:ea typeface="+mn-ea"/>
                <a:cs typeface="+mn-cs"/>
                <a:hlinkClick r:id="rId4" tooltip="密苏里州"/>
              </a:rPr>
              <a:t>密苏里州</a:t>
            </a:r>
            <a:r>
              <a:rPr lang="zh-CN" altLang="en-US" sz="1200" b="0" i="0" kern="1200" dirty="0">
                <a:solidFill>
                  <a:schemeClr val="tx1"/>
                </a:solidFill>
                <a:effectLst/>
                <a:latin typeface="+mn-lt"/>
                <a:ea typeface="+mn-ea"/>
                <a:cs typeface="+mn-cs"/>
              </a:rPr>
              <a:t>哥伦比亚，</a:t>
            </a:r>
            <a:r>
              <a:rPr lang="zh-CN" altLang="en-US" sz="1200" b="0" i="0" u="none" strike="noStrike" kern="1200" dirty="0">
                <a:solidFill>
                  <a:schemeClr val="tx1"/>
                </a:solidFill>
                <a:effectLst/>
                <a:latin typeface="+mn-lt"/>
                <a:ea typeface="+mn-ea"/>
                <a:cs typeface="+mn-cs"/>
                <a:hlinkClick r:id="rId5" tooltip="应用数学家"/>
              </a:rPr>
              <a:t>应用数学家</a:t>
            </a:r>
            <a:r>
              <a:rPr lang="zh-CN" altLang="en-US" sz="1200" b="0" i="0" kern="1200" dirty="0">
                <a:solidFill>
                  <a:schemeClr val="tx1"/>
                </a:solidFill>
                <a:effectLst/>
                <a:latin typeface="+mn-lt"/>
                <a:ea typeface="+mn-ea"/>
                <a:cs typeface="+mn-cs"/>
              </a:rPr>
              <a:t>，在</a:t>
            </a:r>
            <a:r>
              <a:rPr lang="zh-CN" altLang="en-US" sz="1200" b="0" i="0" u="none" strike="noStrike" kern="1200" dirty="0">
                <a:solidFill>
                  <a:schemeClr val="tx1"/>
                </a:solidFill>
                <a:effectLst/>
                <a:latin typeface="+mn-lt"/>
                <a:ea typeface="+mn-ea"/>
                <a:cs typeface="+mn-cs"/>
                <a:hlinkClick r:id="rId6" tooltip="电子工程"/>
              </a:rPr>
              <a:t>电子工程</a:t>
            </a:r>
            <a:r>
              <a:rPr lang="zh-CN" altLang="en-US" sz="1200" b="0" i="0" kern="1200" dirty="0">
                <a:solidFill>
                  <a:schemeClr val="tx1"/>
                </a:solidFill>
                <a:effectLst/>
                <a:latin typeface="+mn-lt"/>
                <a:ea typeface="+mn-ea"/>
                <a:cs typeface="+mn-cs"/>
              </a:rPr>
              <a:t>方面贡献良多。他是</a:t>
            </a:r>
            <a:r>
              <a:rPr lang="zh-CN" altLang="en-US" sz="1200" b="0" i="0" u="none" strike="noStrike" kern="1200" dirty="0">
                <a:solidFill>
                  <a:schemeClr val="tx1"/>
                </a:solidFill>
                <a:effectLst/>
                <a:latin typeface="+mn-lt"/>
                <a:ea typeface="+mn-ea"/>
                <a:cs typeface="+mn-cs"/>
                <a:hlinkClick r:id="rId7" tooltip="随机过程"/>
              </a:rPr>
              <a:t>随机过程</a:t>
            </a:r>
            <a:r>
              <a:rPr lang="zh-CN" altLang="en-US" sz="1200" b="0" i="0"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8" tooltip="噪声信号处理（页面不存在）"/>
              </a:rPr>
              <a:t>噪声信号处理</a:t>
            </a:r>
            <a:r>
              <a:rPr lang="zh-CN" altLang="en-US" sz="1200" b="0" i="0" kern="1200" dirty="0">
                <a:solidFill>
                  <a:schemeClr val="tx1"/>
                </a:solidFill>
                <a:effectLst/>
                <a:latin typeface="+mn-lt"/>
                <a:ea typeface="+mn-ea"/>
                <a:cs typeface="+mn-cs"/>
              </a:rPr>
              <a:t>的先驱，又提出“</a:t>
            </a:r>
            <a:r>
              <a:rPr lang="zh-CN" altLang="en-US" sz="1200" b="0" i="0" u="none" strike="noStrike" kern="1200" dirty="0">
                <a:solidFill>
                  <a:schemeClr val="tx1"/>
                </a:solidFill>
                <a:effectLst/>
                <a:latin typeface="+mn-lt"/>
                <a:ea typeface="+mn-ea"/>
                <a:cs typeface="+mn-cs"/>
                <a:hlinkClick r:id="rId9" tooltip="控制论"/>
              </a:rPr>
              <a:t>控制论</a:t>
            </a:r>
            <a:r>
              <a:rPr lang="zh-CN" altLang="en-US" sz="1200" b="0" i="0" kern="1200" dirty="0">
                <a:solidFill>
                  <a:schemeClr val="tx1"/>
                </a:solidFill>
                <a:effectLst/>
                <a:latin typeface="+mn-lt"/>
                <a:ea typeface="+mn-ea"/>
                <a:cs typeface="+mn-cs"/>
              </a:rPr>
              <a:t>”一词。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阿隆佐</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邱奇</a:t>
            </a:r>
            <a:r>
              <a:rPr lang="zh-CN" altLang="en-US"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Alonzo Church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1903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日－</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日）是</a:t>
            </a:r>
            <a:r>
              <a:rPr lang="zh-CN" altLang="en-US" sz="1200" b="0" i="0" u="none" strike="noStrike" kern="1200" dirty="0">
                <a:solidFill>
                  <a:schemeClr val="tx1"/>
                </a:solidFill>
                <a:effectLst/>
                <a:latin typeface="+mn-lt"/>
                <a:ea typeface="+mn-ea"/>
                <a:cs typeface="+mn-cs"/>
                <a:hlinkClick r:id="rId10" tooltip="美国"/>
              </a:rPr>
              <a:t>美国</a:t>
            </a:r>
            <a:r>
              <a:rPr lang="zh-CN" altLang="en-US" sz="1200" b="0" i="0" u="none" strike="noStrike" kern="1200" dirty="0">
                <a:solidFill>
                  <a:schemeClr val="tx1"/>
                </a:solidFill>
                <a:effectLst/>
                <a:latin typeface="+mn-lt"/>
                <a:ea typeface="+mn-ea"/>
                <a:cs typeface="+mn-cs"/>
                <a:hlinkClick r:id="rId11" tooltip="数学家"/>
              </a:rPr>
              <a:t>数学家</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1936</a:t>
            </a:r>
            <a:r>
              <a:rPr lang="zh-CN" altLang="en-US" sz="1200" b="0" i="0" kern="1200" dirty="0">
                <a:solidFill>
                  <a:schemeClr val="tx1"/>
                </a:solidFill>
                <a:effectLst/>
                <a:latin typeface="+mn-lt"/>
                <a:ea typeface="+mn-ea"/>
                <a:cs typeface="+mn-cs"/>
              </a:rPr>
              <a:t>年发表</a:t>
            </a:r>
            <a:r>
              <a:rPr lang="zh-CN" altLang="en-US" sz="1200" b="0" i="0" u="none" strike="noStrike" kern="1200" dirty="0">
                <a:solidFill>
                  <a:schemeClr val="tx1"/>
                </a:solidFill>
                <a:effectLst/>
                <a:latin typeface="+mn-lt"/>
                <a:ea typeface="+mn-ea"/>
                <a:cs typeface="+mn-cs"/>
                <a:hlinkClick r:id="rId12" tooltip="可计算函数"/>
              </a:rPr>
              <a:t>可计算函数</a:t>
            </a:r>
            <a:r>
              <a:rPr lang="zh-CN" altLang="en-US" sz="1200" b="0" i="0" kern="1200" dirty="0">
                <a:solidFill>
                  <a:schemeClr val="tx1"/>
                </a:solidFill>
                <a:effectLst/>
                <a:latin typeface="+mn-lt"/>
                <a:ea typeface="+mn-ea"/>
                <a:cs typeface="+mn-cs"/>
              </a:rPr>
              <a:t>的第一份精确定义，对</a:t>
            </a:r>
            <a:r>
              <a:rPr lang="zh-CN" altLang="en-US" sz="1200" b="0" i="0" u="none" strike="noStrike" kern="1200" dirty="0">
                <a:solidFill>
                  <a:schemeClr val="tx1"/>
                </a:solidFill>
                <a:effectLst/>
                <a:latin typeface="+mn-lt"/>
                <a:ea typeface="+mn-ea"/>
                <a:cs typeface="+mn-cs"/>
                <a:hlinkClick r:id="rId13" tooltip="算法"/>
              </a:rPr>
              <a:t>算法</a:t>
            </a:r>
            <a:r>
              <a:rPr lang="zh-CN" altLang="en-US" sz="1200" b="0" i="0" kern="1200" dirty="0">
                <a:solidFill>
                  <a:schemeClr val="tx1"/>
                </a:solidFill>
                <a:effectLst/>
                <a:latin typeface="+mn-lt"/>
                <a:ea typeface="+mn-ea"/>
                <a:cs typeface="+mn-cs"/>
              </a:rPr>
              <a:t>理论的系统发展做出巨大贡献。邱奇在</a:t>
            </a:r>
            <a:r>
              <a:rPr lang="zh-CN" altLang="en-US" sz="1200" b="0" i="0" u="none" strike="noStrike" kern="1200" dirty="0">
                <a:solidFill>
                  <a:schemeClr val="tx1"/>
                </a:solidFill>
                <a:effectLst/>
                <a:latin typeface="+mn-lt"/>
                <a:ea typeface="+mn-ea"/>
                <a:cs typeface="+mn-cs"/>
                <a:hlinkClick r:id="rId14" tooltip="普林斯顿大学"/>
              </a:rPr>
              <a:t>普林斯顿大学</a:t>
            </a:r>
            <a:r>
              <a:rPr lang="zh-CN" altLang="en-US" sz="1200" b="0" i="0" kern="1200" dirty="0">
                <a:solidFill>
                  <a:schemeClr val="tx1"/>
                </a:solidFill>
                <a:effectLst/>
                <a:latin typeface="+mn-lt"/>
                <a:ea typeface="+mn-ea"/>
                <a:cs typeface="+mn-cs"/>
              </a:rPr>
              <a:t>受教并工作四十年，曾任数学与哲学教授。</a:t>
            </a:r>
            <a:r>
              <a:rPr lang="en-US" altLang="zh-CN" sz="1200" b="0" i="0" kern="1200" dirty="0">
                <a:solidFill>
                  <a:schemeClr val="tx1"/>
                </a:solidFill>
                <a:effectLst/>
                <a:latin typeface="+mn-lt"/>
                <a:ea typeface="+mn-ea"/>
                <a:cs typeface="+mn-cs"/>
              </a:rPr>
              <a:t>1967</a:t>
            </a:r>
            <a:r>
              <a:rPr lang="zh-CN" altLang="en-US" sz="1200" b="0" i="0" kern="1200" dirty="0">
                <a:solidFill>
                  <a:schemeClr val="tx1"/>
                </a:solidFill>
                <a:effectLst/>
                <a:latin typeface="+mn-lt"/>
                <a:ea typeface="+mn-ea"/>
                <a:cs typeface="+mn-cs"/>
              </a:rPr>
              <a:t>年迁往</a:t>
            </a:r>
            <a:r>
              <a:rPr lang="zh-CN" altLang="en-US" sz="1200" b="0" i="0" u="none" strike="noStrike" kern="1200" dirty="0">
                <a:solidFill>
                  <a:schemeClr val="tx1"/>
                </a:solidFill>
                <a:effectLst/>
                <a:latin typeface="+mn-lt"/>
                <a:ea typeface="+mn-ea"/>
                <a:cs typeface="+mn-cs"/>
                <a:hlinkClick r:id="rId15" tooltip="加利福尼亚大学洛杉矶分校"/>
              </a:rPr>
              <a:t>加利福尼亚大学洛杉矶分校</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31</a:t>
            </a:fld>
            <a:endParaRPr lang="zh-CN" altLang="en-US"/>
          </a:p>
        </p:txBody>
      </p:sp>
    </p:spTree>
    <p:extLst>
      <p:ext uri="{BB962C8B-B14F-4D97-AF65-F5344CB8AC3E}">
        <p14:creationId xmlns:p14="http://schemas.microsoft.com/office/powerpoint/2010/main" val="26807492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其中，在</a:t>
            </a:r>
            <a:r>
              <a:rPr lang="en-US" altLang="zh-CN" sz="1200" b="0" i="0" kern="1200" dirty="0">
                <a:solidFill>
                  <a:schemeClr val="tx1"/>
                </a:solidFill>
                <a:effectLst/>
                <a:latin typeface="+mn-lt"/>
                <a:ea typeface="+mn-ea"/>
                <a:cs typeface="+mn-cs"/>
              </a:rPr>
              <a:t>2017</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义务教育小学科学课程标准</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中就曾提出，为进一步加强小学科学教育，</a:t>
            </a:r>
            <a:r>
              <a:rPr lang="en-US" altLang="zh-CN" sz="1200" b="0" i="0" kern="1200" dirty="0">
                <a:solidFill>
                  <a:schemeClr val="tx1"/>
                </a:solidFill>
                <a:effectLst/>
                <a:latin typeface="+mn-lt"/>
                <a:ea typeface="+mn-ea"/>
                <a:cs typeface="+mn-cs"/>
              </a:rPr>
              <a:t>2017</a:t>
            </a:r>
            <a:r>
              <a:rPr lang="zh-CN" altLang="en-US" sz="1200" b="0" i="0" kern="1200" dirty="0">
                <a:solidFill>
                  <a:schemeClr val="tx1"/>
                </a:solidFill>
                <a:effectLst/>
                <a:latin typeface="+mn-lt"/>
                <a:ea typeface="+mn-ea"/>
                <a:cs typeface="+mn-cs"/>
              </a:rPr>
              <a:t>年秋季开始，小学科学课程起始年级调整为一年级。原则上按照小学一、二年级每周不少于</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课时安排课程，三至六年级的课时数保持不变。</a:t>
            </a:r>
            <a:endParaRPr lang="en-US" altLang="zh-CN"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规划</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指出，要进一步完善人工智能领域学科布局，设立人工智能专业，推动人工智能领域一级学科建设，尽快在试点院校建立人工智能学院，增加人工智能相关学科方向的博士、硕士招生名额。</a:t>
            </a:r>
          </a:p>
          <a:p>
            <a:r>
              <a:rPr lang="zh-CN" altLang="en-US" sz="1200" b="0" i="0" kern="1200" dirty="0">
                <a:solidFill>
                  <a:schemeClr val="tx1"/>
                </a:solidFill>
                <a:effectLst/>
                <a:latin typeface="+mn-lt"/>
                <a:ea typeface="+mn-ea"/>
                <a:cs typeface="+mn-cs"/>
              </a:rPr>
              <a:t>　　鼓励高校在原有基础上拓宽人工智能专业教育内容，形成“人工智能</a:t>
            </a:r>
            <a:r>
              <a:rPr lang="en-US" altLang="zh-CN" sz="1200" b="0" i="0" kern="1200" dirty="0">
                <a:solidFill>
                  <a:schemeClr val="tx1"/>
                </a:solidFill>
                <a:effectLst/>
                <a:latin typeface="+mn-lt"/>
                <a:ea typeface="+mn-ea"/>
                <a:cs typeface="+mn-cs"/>
              </a:rPr>
              <a:t>+X”</a:t>
            </a:r>
            <a:r>
              <a:rPr lang="zh-CN" altLang="en-US" sz="1200" b="0" i="0" kern="1200" dirty="0">
                <a:solidFill>
                  <a:schemeClr val="tx1"/>
                </a:solidFill>
                <a:effectLst/>
                <a:latin typeface="+mn-lt"/>
                <a:ea typeface="+mn-ea"/>
                <a:cs typeface="+mn-cs"/>
              </a:rPr>
              <a:t>复合专业培养新模式，重视人工智能与数学、计算机科学、物理学、生物学、心理学、社会学、法学等学科专业教育的交叉融合，培育高水平人工智能创新人才和团队。</a:t>
            </a:r>
          </a:p>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5</a:t>
            </a:fld>
            <a:endParaRPr lang="zh-CN" altLang="en-US"/>
          </a:p>
        </p:txBody>
      </p:sp>
    </p:spTree>
    <p:extLst>
      <p:ext uri="{BB962C8B-B14F-4D97-AF65-F5344CB8AC3E}">
        <p14:creationId xmlns:p14="http://schemas.microsoft.com/office/powerpoint/2010/main" val="12247156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诺伯特</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维纳</a:t>
            </a:r>
            <a:r>
              <a:rPr lang="zh-CN" altLang="en-US" sz="1200" b="0" i="0" kern="1200" dirty="0">
                <a:solidFill>
                  <a:schemeClr val="tx1"/>
                </a:solidFill>
                <a:effectLst/>
                <a:latin typeface="+mn-lt"/>
                <a:ea typeface="+mn-ea"/>
                <a:cs typeface="+mn-cs"/>
              </a:rPr>
              <a:t>（英语：</a:t>
            </a:r>
            <a:r>
              <a:rPr lang="en-US" altLang="zh-CN" sz="1200" b="0" i="0" kern="1200" dirty="0">
                <a:solidFill>
                  <a:schemeClr val="tx1"/>
                </a:solidFill>
                <a:effectLst/>
                <a:latin typeface="+mn-lt"/>
                <a:ea typeface="+mn-ea"/>
                <a:cs typeface="+mn-cs"/>
              </a:rPr>
              <a:t>Norbert Wiener</a:t>
            </a:r>
            <a:r>
              <a:rPr lang="zh-CN" altLang="en-US"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1894</a:t>
            </a:r>
            <a:r>
              <a:rPr lang="zh-CN" altLang="en-US" sz="1200" b="1" i="0" kern="1200" dirty="0">
                <a:solidFill>
                  <a:schemeClr val="tx1"/>
                </a:solidFill>
                <a:effectLst/>
                <a:latin typeface="+mn-lt"/>
                <a:ea typeface="+mn-ea"/>
                <a:cs typeface="+mn-cs"/>
              </a:rPr>
              <a:t>年</a:t>
            </a:r>
            <a:r>
              <a:rPr lang="en-US" altLang="zh-CN" sz="1200" b="1" i="0" kern="1200" dirty="0">
                <a:solidFill>
                  <a:schemeClr val="tx1"/>
                </a:solidFill>
                <a:effectLst/>
                <a:latin typeface="+mn-lt"/>
                <a:ea typeface="+mn-ea"/>
                <a:cs typeface="+mn-cs"/>
              </a:rPr>
              <a:t>11</a:t>
            </a:r>
            <a:r>
              <a:rPr lang="zh-CN" altLang="en-US" sz="1200" b="1" i="0" kern="1200" dirty="0">
                <a:solidFill>
                  <a:schemeClr val="tx1"/>
                </a:solidFill>
                <a:effectLst/>
                <a:latin typeface="+mn-lt"/>
                <a:ea typeface="+mn-ea"/>
                <a:cs typeface="+mn-cs"/>
              </a:rPr>
              <a:t>月</a:t>
            </a:r>
            <a:r>
              <a:rPr lang="en-US" altLang="zh-CN" sz="1200" b="1" i="0" kern="1200" dirty="0">
                <a:solidFill>
                  <a:schemeClr val="tx1"/>
                </a:solidFill>
                <a:effectLst/>
                <a:latin typeface="+mn-lt"/>
                <a:ea typeface="+mn-ea"/>
                <a:cs typeface="+mn-cs"/>
              </a:rPr>
              <a:t>26</a:t>
            </a:r>
            <a:r>
              <a:rPr lang="zh-CN" altLang="en-US" sz="1200" b="1" i="0" kern="1200" dirty="0">
                <a:solidFill>
                  <a:schemeClr val="tx1"/>
                </a:solidFill>
                <a:effectLst/>
                <a:latin typeface="+mn-lt"/>
                <a:ea typeface="+mn-ea"/>
                <a:cs typeface="+mn-cs"/>
              </a:rPr>
              <a:t>日－</a:t>
            </a:r>
            <a:r>
              <a:rPr lang="en-US" altLang="zh-CN" sz="1200" b="1" i="0" kern="1200" dirty="0">
                <a:solidFill>
                  <a:schemeClr val="tx1"/>
                </a:solidFill>
                <a:effectLst/>
                <a:latin typeface="+mn-lt"/>
                <a:ea typeface="+mn-ea"/>
                <a:cs typeface="+mn-cs"/>
              </a:rPr>
              <a:t>1964</a:t>
            </a:r>
            <a:r>
              <a:rPr lang="zh-CN" altLang="en-US" sz="1200" b="1" i="0" kern="1200" dirty="0">
                <a:solidFill>
                  <a:schemeClr val="tx1"/>
                </a:solidFill>
                <a:effectLst/>
                <a:latin typeface="+mn-lt"/>
                <a:ea typeface="+mn-ea"/>
                <a:cs typeface="+mn-cs"/>
              </a:rPr>
              <a:t>年</a:t>
            </a:r>
            <a:r>
              <a:rPr lang="en-US" altLang="zh-CN" sz="1200" b="1" i="0" kern="1200" dirty="0">
                <a:solidFill>
                  <a:schemeClr val="tx1"/>
                </a:solidFill>
                <a:effectLst/>
                <a:latin typeface="+mn-lt"/>
                <a:ea typeface="+mn-ea"/>
                <a:cs typeface="+mn-cs"/>
              </a:rPr>
              <a:t>3</a:t>
            </a:r>
            <a:r>
              <a:rPr lang="zh-CN" altLang="en-US" sz="1200" b="1" i="0" kern="1200" dirty="0">
                <a:solidFill>
                  <a:schemeClr val="tx1"/>
                </a:solidFill>
                <a:effectLst/>
                <a:latin typeface="+mn-lt"/>
                <a:ea typeface="+mn-ea"/>
                <a:cs typeface="+mn-cs"/>
              </a:rPr>
              <a:t>月</a:t>
            </a:r>
            <a:r>
              <a:rPr lang="en-US" altLang="zh-CN" sz="1200" b="1" i="0" kern="1200" dirty="0">
                <a:solidFill>
                  <a:schemeClr val="tx1"/>
                </a:solidFill>
                <a:effectLst/>
                <a:latin typeface="+mn-lt"/>
                <a:ea typeface="+mn-ea"/>
                <a:cs typeface="+mn-cs"/>
              </a:rPr>
              <a:t>18</a:t>
            </a:r>
            <a:r>
              <a:rPr lang="zh-CN" altLang="en-US" sz="1200" b="1" i="0" kern="1200" dirty="0">
                <a:solidFill>
                  <a:schemeClr val="tx1"/>
                </a:solidFill>
                <a:effectLst/>
                <a:latin typeface="+mn-lt"/>
                <a:ea typeface="+mn-ea"/>
                <a:cs typeface="+mn-cs"/>
              </a:rPr>
              <a:t>日）</a:t>
            </a:r>
            <a:r>
              <a:rPr lang="zh-CN" altLang="en-US" sz="1200" b="0" i="0" kern="1200" dirty="0">
                <a:solidFill>
                  <a:schemeClr val="tx1"/>
                </a:solidFill>
                <a:effectLst/>
                <a:latin typeface="+mn-lt"/>
                <a:ea typeface="+mn-ea"/>
                <a:cs typeface="+mn-cs"/>
              </a:rPr>
              <a:t>，生于</a:t>
            </a:r>
            <a:r>
              <a:rPr lang="zh-CN" altLang="en-US" sz="1200" b="0" i="0" u="none" strike="noStrike" kern="1200" dirty="0">
                <a:solidFill>
                  <a:schemeClr val="tx1"/>
                </a:solidFill>
                <a:effectLst/>
                <a:latin typeface="+mn-lt"/>
                <a:ea typeface="+mn-ea"/>
                <a:cs typeface="+mn-cs"/>
                <a:hlinkClick r:id="rId3" tooltip="美国"/>
              </a:rPr>
              <a:t>美国</a:t>
            </a:r>
            <a:r>
              <a:rPr lang="zh-CN" altLang="en-US" sz="1200" b="0" i="0" u="none" strike="noStrike" kern="1200" dirty="0">
                <a:solidFill>
                  <a:schemeClr val="tx1"/>
                </a:solidFill>
                <a:effectLst/>
                <a:latin typeface="+mn-lt"/>
                <a:ea typeface="+mn-ea"/>
                <a:cs typeface="+mn-cs"/>
                <a:hlinkClick r:id="rId4" tooltip="密苏里州"/>
              </a:rPr>
              <a:t>密苏里州</a:t>
            </a:r>
            <a:r>
              <a:rPr lang="zh-CN" altLang="en-US" sz="1200" b="0" i="0" kern="1200" dirty="0">
                <a:solidFill>
                  <a:schemeClr val="tx1"/>
                </a:solidFill>
                <a:effectLst/>
                <a:latin typeface="+mn-lt"/>
                <a:ea typeface="+mn-ea"/>
                <a:cs typeface="+mn-cs"/>
              </a:rPr>
              <a:t>哥伦比亚，</a:t>
            </a:r>
            <a:r>
              <a:rPr lang="zh-CN" altLang="en-US" sz="1200" b="0" i="0" u="none" strike="noStrike" kern="1200" dirty="0">
                <a:solidFill>
                  <a:schemeClr val="tx1"/>
                </a:solidFill>
                <a:effectLst/>
                <a:latin typeface="+mn-lt"/>
                <a:ea typeface="+mn-ea"/>
                <a:cs typeface="+mn-cs"/>
                <a:hlinkClick r:id="rId5" tooltip="应用数学家"/>
              </a:rPr>
              <a:t>应用数学家</a:t>
            </a:r>
            <a:r>
              <a:rPr lang="zh-CN" altLang="en-US" sz="1200" b="0" i="0" kern="1200" dirty="0">
                <a:solidFill>
                  <a:schemeClr val="tx1"/>
                </a:solidFill>
                <a:effectLst/>
                <a:latin typeface="+mn-lt"/>
                <a:ea typeface="+mn-ea"/>
                <a:cs typeface="+mn-cs"/>
              </a:rPr>
              <a:t>，在</a:t>
            </a:r>
            <a:r>
              <a:rPr lang="zh-CN" altLang="en-US" sz="1200" b="0" i="0" u="none" strike="noStrike" kern="1200" dirty="0">
                <a:solidFill>
                  <a:schemeClr val="tx1"/>
                </a:solidFill>
                <a:effectLst/>
                <a:latin typeface="+mn-lt"/>
                <a:ea typeface="+mn-ea"/>
                <a:cs typeface="+mn-cs"/>
                <a:hlinkClick r:id="rId6" tooltip="电子工程"/>
              </a:rPr>
              <a:t>电子工程</a:t>
            </a:r>
            <a:r>
              <a:rPr lang="zh-CN" altLang="en-US" sz="1200" b="0" i="0" kern="1200" dirty="0">
                <a:solidFill>
                  <a:schemeClr val="tx1"/>
                </a:solidFill>
                <a:effectLst/>
                <a:latin typeface="+mn-lt"/>
                <a:ea typeface="+mn-ea"/>
                <a:cs typeface="+mn-cs"/>
              </a:rPr>
              <a:t>方面贡献良多。他是</a:t>
            </a:r>
            <a:r>
              <a:rPr lang="zh-CN" altLang="en-US" sz="1200" b="0" i="0" u="none" strike="noStrike" kern="1200" dirty="0">
                <a:solidFill>
                  <a:schemeClr val="tx1"/>
                </a:solidFill>
                <a:effectLst/>
                <a:latin typeface="+mn-lt"/>
                <a:ea typeface="+mn-ea"/>
                <a:cs typeface="+mn-cs"/>
                <a:hlinkClick r:id="rId7" tooltip="随机过程"/>
              </a:rPr>
              <a:t>随机过程</a:t>
            </a:r>
            <a:r>
              <a:rPr lang="zh-CN" altLang="en-US" sz="1200" b="0" i="0"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8" tooltip="噪声信号处理（页面不存在）"/>
              </a:rPr>
              <a:t>噪声信号处理</a:t>
            </a:r>
            <a:r>
              <a:rPr lang="zh-CN" altLang="en-US" sz="1200" b="0" i="0" kern="1200" dirty="0">
                <a:solidFill>
                  <a:schemeClr val="tx1"/>
                </a:solidFill>
                <a:effectLst/>
                <a:latin typeface="+mn-lt"/>
                <a:ea typeface="+mn-ea"/>
                <a:cs typeface="+mn-cs"/>
              </a:rPr>
              <a:t>的先驱，又提出“</a:t>
            </a:r>
            <a:r>
              <a:rPr lang="zh-CN" altLang="en-US" sz="1200" b="0" i="0" u="none" strike="noStrike" kern="1200" dirty="0">
                <a:solidFill>
                  <a:schemeClr val="tx1"/>
                </a:solidFill>
                <a:effectLst/>
                <a:latin typeface="+mn-lt"/>
                <a:ea typeface="+mn-ea"/>
                <a:cs typeface="+mn-cs"/>
                <a:hlinkClick r:id="rId9" tooltip="控制论"/>
              </a:rPr>
              <a:t>控制论</a:t>
            </a:r>
            <a:r>
              <a:rPr lang="zh-CN" altLang="en-US" sz="1200" b="0" i="0" kern="1200" dirty="0">
                <a:solidFill>
                  <a:schemeClr val="tx1"/>
                </a:solidFill>
                <a:effectLst/>
                <a:latin typeface="+mn-lt"/>
                <a:ea typeface="+mn-ea"/>
                <a:cs typeface="+mn-cs"/>
              </a:rPr>
              <a:t>”一词。</a:t>
            </a:r>
            <a:endParaRPr lang="en-US" altLang="zh-CN" sz="1200" b="0" i="0" kern="1200" dirty="0">
              <a:solidFill>
                <a:schemeClr val="tx1"/>
              </a:solidFill>
              <a:effectLst/>
              <a:latin typeface="+mn-lt"/>
              <a:ea typeface="+mn-ea"/>
              <a:cs typeface="+mn-cs"/>
            </a:endParaRPr>
          </a:p>
          <a:p>
            <a:endParaRPr lang="en-US" altLang="zh-CN" sz="1200" b="0" i="0" kern="1200" dirty="0">
              <a:solidFill>
                <a:schemeClr val="tx1"/>
              </a:solidFill>
              <a:effectLst/>
              <a:latin typeface="+mn-lt"/>
              <a:ea typeface="+mn-ea"/>
              <a:cs typeface="+mn-cs"/>
            </a:endParaRPr>
          </a:p>
          <a:p>
            <a:r>
              <a:rPr lang="zh-CN" altLang="en-US" sz="1200" b="1" i="0" kern="1200" dirty="0">
                <a:solidFill>
                  <a:schemeClr val="tx1"/>
                </a:solidFill>
                <a:effectLst/>
                <a:latin typeface="+mn-lt"/>
                <a:ea typeface="+mn-ea"/>
                <a:cs typeface="+mn-cs"/>
              </a:rPr>
              <a:t>阿隆佐</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邱奇</a:t>
            </a:r>
            <a:r>
              <a:rPr lang="zh-CN" altLang="en-US" sz="1200" b="0" i="0" kern="1200" dirty="0">
                <a:solidFill>
                  <a:schemeClr val="tx1"/>
                </a:solidFill>
                <a:effectLst/>
                <a:latin typeface="+mn-lt"/>
                <a:ea typeface="+mn-ea"/>
                <a:cs typeface="+mn-cs"/>
              </a:rPr>
              <a:t>（</a:t>
            </a:r>
            <a:r>
              <a:rPr lang="en-US" altLang="zh-CN" sz="1200" b="1" i="0" kern="1200" dirty="0">
                <a:solidFill>
                  <a:schemeClr val="tx1"/>
                </a:solidFill>
                <a:effectLst/>
                <a:latin typeface="+mn-lt"/>
                <a:ea typeface="+mn-ea"/>
                <a:cs typeface="+mn-cs"/>
              </a:rPr>
              <a:t>Alonzo Church</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1903</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6</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14</a:t>
            </a:r>
            <a:r>
              <a:rPr lang="zh-CN" altLang="en-US" sz="1200" b="0" i="0" kern="1200" dirty="0">
                <a:solidFill>
                  <a:schemeClr val="tx1"/>
                </a:solidFill>
                <a:effectLst/>
                <a:latin typeface="+mn-lt"/>
                <a:ea typeface="+mn-ea"/>
                <a:cs typeface="+mn-cs"/>
              </a:rPr>
              <a:t>日－</a:t>
            </a:r>
            <a:r>
              <a:rPr lang="en-US" altLang="zh-CN" sz="1200" b="0" i="0" kern="1200" dirty="0">
                <a:solidFill>
                  <a:schemeClr val="tx1"/>
                </a:solidFill>
                <a:effectLst/>
                <a:latin typeface="+mn-lt"/>
                <a:ea typeface="+mn-ea"/>
                <a:cs typeface="+mn-cs"/>
              </a:rPr>
              <a:t>1995</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8</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11</a:t>
            </a:r>
            <a:r>
              <a:rPr lang="zh-CN" altLang="en-US" sz="1200" b="0" i="0" kern="1200" dirty="0">
                <a:solidFill>
                  <a:schemeClr val="tx1"/>
                </a:solidFill>
                <a:effectLst/>
                <a:latin typeface="+mn-lt"/>
                <a:ea typeface="+mn-ea"/>
                <a:cs typeface="+mn-cs"/>
              </a:rPr>
              <a:t>日）是</a:t>
            </a:r>
            <a:r>
              <a:rPr lang="zh-CN" altLang="en-US" sz="1200" b="0" i="0" u="none" strike="noStrike" kern="1200" dirty="0">
                <a:solidFill>
                  <a:schemeClr val="tx1"/>
                </a:solidFill>
                <a:effectLst/>
                <a:latin typeface="+mn-lt"/>
                <a:ea typeface="+mn-ea"/>
                <a:cs typeface="+mn-cs"/>
                <a:hlinkClick r:id="rId10" tooltip="美国"/>
              </a:rPr>
              <a:t>美国</a:t>
            </a:r>
            <a:r>
              <a:rPr lang="zh-CN" altLang="en-US" sz="1200" b="0" i="0" u="none" strike="noStrike" kern="1200" dirty="0">
                <a:solidFill>
                  <a:schemeClr val="tx1"/>
                </a:solidFill>
                <a:effectLst/>
                <a:latin typeface="+mn-lt"/>
                <a:ea typeface="+mn-ea"/>
                <a:cs typeface="+mn-cs"/>
                <a:hlinkClick r:id="rId11" tooltip="数学家"/>
              </a:rPr>
              <a:t>数学家</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1936</a:t>
            </a:r>
            <a:r>
              <a:rPr lang="zh-CN" altLang="en-US" sz="1200" b="0" i="0" kern="1200" dirty="0">
                <a:solidFill>
                  <a:schemeClr val="tx1"/>
                </a:solidFill>
                <a:effectLst/>
                <a:latin typeface="+mn-lt"/>
                <a:ea typeface="+mn-ea"/>
                <a:cs typeface="+mn-cs"/>
              </a:rPr>
              <a:t>年发表</a:t>
            </a:r>
            <a:r>
              <a:rPr lang="zh-CN" altLang="en-US" sz="1200" b="0" i="0" u="none" strike="noStrike" kern="1200" dirty="0">
                <a:solidFill>
                  <a:schemeClr val="tx1"/>
                </a:solidFill>
                <a:effectLst/>
                <a:latin typeface="+mn-lt"/>
                <a:ea typeface="+mn-ea"/>
                <a:cs typeface="+mn-cs"/>
                <a:hlinkClick r:id="rId12" tooltip="可计算函数"/>
              </a:rPr>
              <a:t>可计算函数</a:t>
            </a:r>
            <a:r>
              <a:rPr lang="zh-CN" altLang="en-US" sz="1200" b="0" i="0" kern="1200" dirty="0">
                <a:solidFill>
                  <a:schemeClr val="tx1"/>
                </a:solidFill>
                <a:effectLst/>
                <a:latin typeface="+mn-lt"/>
                <a:ea typeface="+mn-ea"/>
                <a:cs typeface="+mn-cs"/>
              </a:rPr>
              <a:t>的第一份精确定义，对</a:t>
            </a:r>
            <a:r>
              <a:rPr lang="zh-CN" altLang="en-US" sz="1200" b="0" i="0" u="none" strike="noStrike" kern="1200" dirty="0">
                <a:solidFill>
                  <a:schemeClr val="tx1"/>
                </a:solidFill>
                <a:effectLst/>
                <a:latin typeface="+mn-lt"/>
                <a:ea typeface="+mn-ea"/>
                <a:cs typeface="+mn-cs"/>
                <a:hlinkClick r:id="rId13" tooltip="算法"/>
              </a:rPr>
              <a:t>算法</a:t>
            </a:r>
            <a:r>
              <a:rPr lang="zh-CN" altLang="en-US" sz="1200" b="0" i="0" kern="1200" dirty="0">
                <a:solidFill>
                  <a:schemeClr val="tx1"/>
                </a:solidFill>
                <a:effectLst/>
                <a:latin typeface="+mn-lt"/>
                <a:ea typeface="+mn-ea"/>
                <a:cs typeface="+mn-cs"/>
              </a:rPr>
              <a:t>理论的系统发展做出巨大贡献。邱奇在</a:t>
            </a:r>
            <a:r>
              <a:rPr lang="zh-CN" altLang="en-US" sz="1200" b="0" i="0" u="none" strike="noStrike" kern="1200" dirty="0">
                <a:solidFill>
                  <a:schemeClr val="tx1"/>
                </a:solidFill>
                <a:effectLst/>
                <a:latin typeface="+mn-lt"/>
                <a:ea typeface="+mn-ea"/>
                <a:cs typeface="+mn-cs"/>
                <a:hlinkClick r:id="rId14" tooltip="普林斯顿大学"/>
              </a:rPr>
              <a:t>普林斯顿大学</a:t>
            </a:r>
            <a:r>
              <a:rPr lang="zh-CN" altLang="en-US" sz="1200" b="0" i="0" kern="1200" dirty="0">
                <a:solidFill>
                  <a:schemeClr val="tx1"/>
                </a:solidFill>
                <a:effectLst/>
                <a:latin typeface="+mn-lt"/>
                <a:ea typeface="+mn-ea"/>
                <a:cs typeface="+mn-cs"/>
              </a:rPr>
              <a:t>受教并工作四十年，曾任数学与哲学教授。</a:t>
            </a:r>
            <a:r>
              <a:rPr lang="en-US" altLang="zh-CN" sz="1200" b="0" i="0" kern="1200" dirty="0">
                <a:solidFill>
                  <a:schemeClr val="tx1"/>
                </a:solidFill>
                <a:effectLst/>
                <a:latin typeface="+mn-lt"/>
                <a:ea typeface="+mn-ea"/>
                <a:cs typeface="+mn-cs"/>
              </a:rPr>
              <a:t>1967</a:t>
            </a:r>
            <a:r>
              <a:rPr lang="zh-CN" altLang="en-US" sz="1200" b="0" i="0" kern="1200" dirty="0">
                <a:solidFill>
                  <a:schemeClr val="tx1"/>
                </a:solidFill>
                <a:effectLst/>
                <a:latin typeface="+mn-lt"/>
                <a:ea typeface="+mn-ea"/>
                <a:cs typeface="+mn-cs"/>
              </a:rPr>
              <a:t>年迁往</a:t>
            </a:r>
            <a:r>
              <a:rPr lang="zh-CN" altLang="en-US" sz="1200" b="0" i="0" u="none" strike="noStrike" kern="1200" dirty="0">
                <a:solidFill>
                  <a:schemeClr val="tx1"/>
                </a:solidFill>
                <a:effectLst/>
                <a:latin typeface="+mn-lt"/>
                <a:ea typeface="+mn-ea"/>
                <a:cs typeface="+mn-cs"/>
                <a:hlinkClick r:id="rId15" tooltip="加利福尼亚大学洛杉矶分校"/>
              </a:rPr>
              <a:t>加利福尼亚大学洛杉矶分校</a:t>
            </a:r>
            <a:r>
              <a:rPr lang="zh-CN" altLang="en-US" sz="1200" b="0" i="0" kern="1200" dirty="0">
                <a:solidFill>
                  <a:schemeClr val="tx1"/>
                </a:solidFill>
                <a:effectLst/>
                <a:latin typeface="+mn-lt"/>
                <a:ea typeface="+mn-ea"/>
                <a:cs typeface="+mn-cs"/>
              </a:rPr>
              <a:t>。</a:t>
            </a:r>
            <a:endParaRPr lang="en-US" altLang="zh-CN" sz="1200" b="0" i="0" kern="1200" dirty="0">
              <a:solidFill>
                <a:schemeClr val="tx1"/>
              </a:solidFill>
              <a:effectLst/>
              <a:latin typeface="+mn-lt"/>
              <a:ea typeface="+mn-ea"/>
              <a:cs typeface="+mn-cs"/>
            </a:endParaRPr>
          </a:p>
          <a:p>
            <a:endParaRPr kumimoji="1" lang="en-US" altLang="zh-CN" sz="1200" b="0" i="0" kern="1200" dirty="0">
              <a:solidFill>
                <a:schemeClr val="tx1"/>
              </a:solidFill>
              <a:effectLst/>
              <a:latin typeface="+mn-lt"/>
              <a:ea typeface="+mn-ea"/>
              <a:cs typeface="+mn-cs"/>
            </a:endParaRPr>
          </a:p>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32</a:t>
            </a:fld>
            <a:endParaRPr lang="zh-CN" altLang="en-US"/>
          </a:p>
        </p:txBody>
      </p:sp>
    </p:spTree>
    <p:extLst>
      <p:ext uri="{BB962C8B-B14F-4D97-AF65-F5344CB8AC3E}">
        <p14:creationId xmlns:p14="http://schemas.microsoft.com/office/powerpoint/2010/main" val="4071341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按照生物神经元的结构和工作原理构造出来的一个抽象和简化了的模型</a:t>
            </a:r>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33</a:t>
            </a:fld>
            <a:endParaRPr lang="zh-CN" altLang="en-US"/>
          </a:p>
        </p:txBody>
      </p:sp>
    </p:spTree>
    <p:extLst>
      <p:ext uri="{BB962C8B-B14F-4D97-AF65-F5344CB8AC3E}">
        <p14:creationId xmlns:p14="http://schemas.microsoft.com/office/powerpoint/2010/main" val="81567889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52</a:t>
            </a:fld>
            <a:endParaRPr lang="en-US" altLang="zh-CN"/>
          </a:p>
        </p:txBody>
      </p:sp>
    </p:spTree>
    <p:extLst>
      <p:ext uri="{BB962C8B-B14F-4D97-AF65-F5344CB8AC3E}">
        <p14:creationId xmlns:p14="http://schemas.microsoft.com/office/powerpoint/2010/main" val="17546832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Verdana" panose="020B0604030504040204" charset="0"/>
                <a:ea typeface="宋体" panose="02010600030101010101" pitchFamily="2" charset="-122"/>
              </a:defRPr>
            </a:lvl1pPr>
            <a:lvl2pPr marL="742950" indent="-285750">
              <a:spcBef>
                <a:spcPct val="30000"/>
              </a:spcBef>
              <a:defRPr sz="1200">
                <a:solidFill>
                  <a:schemeClr val="tx1"/>
                </a:solidFill>
                <a:latin typeface="Verdana" panose="020B0604030504040204" charset="0"/>
                <a:ea typeface="宋体" panose="02010600030101010101" pitchFamily="2" charset="-122"/>
              </a:defRPr>
            </a:lvl2pPr>
            <a:lvl3pPr marL="1143000" indent="-228600">
              <a:spcBef>
                <a:spcPct val="30000"/>
              </a:spcBef>
              <a:defRPr sz="1200">
                <a:solidFill>
                  <a:schemeClr val="tx1"/>
                </a:solidFill>
                <a:latin typeface="Verdana" panose="020B0604030504040204" charset="0"/>
                <a:ea typeface="宋体" panose="02010600030101010101" pitchFamily="2" charset="-122"/>
              </a:defRPr>
            </a:lvl3pPr>
            <a:lvl4pPr marL="1600200" indent="-228600">
              <a:spcBef>
                <a:spcPct val="30000"/>
              </a:spcBef>
              <a:defRPr sz="1200">
                <a:solidFill>
                  <a:schemeClr val="tx1"/>
                </a:solidFill>
                <a:latin typeface="Verdana" panose="020B0604030504040204" charset="0"/>
                <a:ea typeface="宋体" panose="02010600030101010101" pitchFamily="2" charset="-122"/>
              </a:defRPr>
            </a:lvl4pPr>
            <a:lvl5pPr marL="2057400" indent="-228600">
              <a:spcBef>
                <a:spcPct val="30000"/>
              </a:spcBef>
              <a:defRPr sz="1200">
                <a:solidFill>
                  <a:schemeClr val="tx1"/>
                </a:solidFill>
                <a:latin typeface="Verdana" panose="020B060403050404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9pPr>
          </a:lstStyle>
          <a:p>
            <a:pPr>
              <a:spcBef>
                <a:spcPct val="0"/>
              </a:spcBef>
            </a:pPr>
            <a:fld id="{D61D81E1-C7D7-425E-B8B7-70C3507F2AE8}" type="slidenum">
              <a:rPr lang="en-US" altLang="zh-CN" smtClean="0">
                <a:ea typeface="新宋体" panose="02010609030101010101" pitchFamily="49" charset="-122"/>
              </a:rPr>
              <a:pPr>
                <a:spcBef>
                  <a:spcPct val="0"/>
                </a:spcBef>
              </a:pPr>
              <a:t>53</a:t>
            </a:fld>
            <a:endParaRPr lang="en-US" altLang="zh-CN">
              <a:ea typeface="新宋体" panose="02010609030101010101" pitchFamily="49" charset="-122"/>
            </a:endParaRPr>
          </a:p>
        </p:txBody>
      </p:sp>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Verdana" panose="020B0604030504040204" charset="0"/>
              <a:ea typeface="宋体" panose="02010600030101010101" pitchFamily="2" charset="-122"/>
            </a:endParaRPr>
          </a:p>
        </p:txBody>
      </p:sp>
    </p:spTree>
    <p:extLst>
      <p:ext uri="{BB962C8B-B14F-4D97-AF65-F5344CB8AC3E}">
        <p14:creationId xmlns:p14="http://schemas.microsoft.com/office/powerpoint/2010/main" val="19560106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人工智能的三种主要技术均需专有类型的数据。机器学习需大量的标签样本数据；模式识别偏重于信号、图像、语音、文字、指纹等非直观数据；人机交互则需要积累大量的用户数据。</a:t>
            </a:r>
            <a:endParaRPr lang="en-US" altLang="zh-CN" dirty="0"/>
          </a:p>
          <a:p>
            <a:endParaRPr lang="en-US" altLang="zh-CN" dirty="0"/>
          </a:p>
          <a:p>
            <a:r>
              <a:rPr lang="zh-CN" altLang="en-US" dirty="0"/>
              <a:t>指纹支付使支付操作更安全便捷。</a:t>
            </a:r>
            <a:r>
              <a:rPr lang="en-US" altLang="zh-CN" dirty="0"/>
              <a:t>-</a:t>
            </a:r>
            <a:r>
              <a:rPr lang="zh-CN" altLang="en-US" dirty="0"/>
              <a:t>这里用到就是一个指纹识别的功能。</a:t>
            </a:r>
            <a:endParaRPr lang="en-US" altLang="zh-CN" dirty="0"/>
          </a:p>
          <a:p>
            <a:endParaRPr lang="en-US" altLang="zh-CN" dirty="0"/>
          </a:p>
          <a:p>
            <a:r>
              <a:rPr lang="zh-CN" altLang="en-US" sz="1200" kern="1200" dirty="0">
                <a:solidFill>
                  <a:schemeClr val="tx1"/>
                </a:solidFill>
                <a:latin typeface="+mn-ea"/>
                <a:ea typeface="宋体" panose="02010600030101010101" pitchFamily="2" charset="-122"/>
                <a:cs typeface="宋体" panose="02010600030101010101" pitchFamily="2" charset="-122"/>
              </a:rPr>
              <a:t>在反欺诈方面，京东金融提出基于深度学习算法的用户行为目的预测模型，该算法预测准确率是逻辑回归、贝叶斯等经典算法的</a:t>
            </a:r>
            <a:r>
              <a:rPr lang="en-US" altLang="zh-CN" sz="1200" kern="1200" dirty="0">
                <a:solidFill>
                  <a:schemeClr val="tx1"/>
                </a:solidFill>
                <a:latin typeface="+mn-ea"/>
                <a:ea typeface="宋体" panose="02010600030101010101" pitchFamily="2" charset="-122"/>
                <a:cs typeface="宋体" panose="02010600030101010101" pitchFamily="2" charset="-122"/>
              </a:rPr>
              <a:t>3</a:t>
            </a:r>
            <a:r>
              <a:rPr lang="zh-CN" altLang="en-US" sz="1200" kern="1200" dirty="0">
                <a:solidFill>
                  <a:schemeClr val="tx1"/>
                </a:solidFill>
                <a:latin typeface="+mn-ea"/>
                <a:ea typeface="宋体" panose="02010600030101010101" pitchFamily="2" charset="-122"/>
                <a:cs typeface="宋体" panose="02010600030101010101" pitchFamily="2" charset="-122"/>
              </a:rPr>
              <a:t>倍，蚂蚁金服也通过机器学习技术把蚂蚁微贷和花哨的虚假交易量降低了</a:t>
            </a:r>
            <a:r>
              <a:rPr lang="en-US" altLang="zh-CN" sz="1200" kern="1200" dirty="0">
                <a:solidFill>
                  <a:schemeClr val="tx1"/>
                </a:solidFill>
                <a:latin typeface="+mn-ea"/>
                <a:ea typeface="宋体" panose="02010600030101010101" pitchFamily="2" charset="-122"/>
                <a:cs typeface="宋体" panose="02010600030101010101" pitchFamily="2" charset="-122"/>
              </a:rPr>
              <a:t>10</a:t>
            </a:r>
            <a:r>
              <a:rPr lang="zh-CN" altLang="en-US" sz="1200" kern="1200" dirty="0">
                <a:solidFill>
                  <a:schemeClr val="tx1"/>
                </a:solidFill>
                <a:latin typeface="+mn-ea"/>
                <a:ea typeface="宋体" panose="02010600030101010101" pitchFamily="2" charset="-122"/>
                <a:cs typeface="宋体" panose="02010600030101010101" pitchFamily="2" charset="-122"/>
              </a:rPr>
              <a:t>倍。</a:t>
            </a:r>
            <a:endParaRPr lang="en-US" altLang="zh-CN" sz="1200" kern="1200" dirty="0">
              <a:solidFill>
                <a:schemeClr val="tx1"/>
              </a:solidFill>
              <a:latin typeface="+mn-ea"/>
              <a:ea typeface="宋体" panose="02010600030101010101" pitchFamily="2" charset="-122"/>
              <a:cs typeface="宋体" panose="02010600030101010101" pitchFamily="2" charset="-122"/>
            </a:endParaRPr>
          </a:p>
          <a:p>
            <a:endParaRPr lang="zh-CN" altLang="en-US" dirty="0"/>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54</a:t>
            </a:fld>
            <a:endParaRPr lang="en-US" altLang="zh-CN"/>
          </a:p>
        </p:txBody>
      </p:sp>
    </p:spTree>
    <p:extLst>
      <p:ext uri="{BB962C8B-B14F-4D97-AF65-F5344CB8AC3E}">
        <p14:creationId xmlns:p14="http://schemas.microsoft.com/office/powerpoint/2010/main" val="93023534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56</a:t>
            </a:fld>
            <a:endParaRPr lang="en-US" altLang="zh-CN"/>
          </a:p>
        </p:txBody>
      </p:sp>
    </p:spTree>
    <p:extLst>
      <p:ext uri="{BB962C8B-B14F-4D97-AF65-F5344CB8AC3E}">
        <p14:creationId xmlns:p14="http://schemas.microsoft.com/office/powerpoint/2010/main" val="18713931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71</a:t>
            </a:fld>
            <a:endParaRPr lang="en-US" altLang="zh-CN"/>
          </a:p>
        </p:txBody>
      </p:sp>
    </p:spTree>
    <p:extLst>
      <p:ext uri="{BB962C8B-B14F-4D97-AF65-F5344CB8AC3E}">
        <p14:creationId xmlns:p14="http://schemas.microsoft.com/office/powerpoint/2010/main" val="141036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Verdana" panose="020B0604030504040204" charset="0"/>
                <a:ea typeface="宋体" panose="02010600030101010101" pitchFamily="2" charset="-122"/>
              </a:defRPr>
            </a:lvl1pPr>
            <a:lvl2pPr marL="742950" indent="-285750">
              <a:spcBef>
                <a:spcPct val="30000"/>
              </a:spcBef>
              <a:defRPr sz="1200">
                <a:solidFill>
                  <a:schemeClr val="tx1"/>
                </a:solidFill>
                <a:latin typeface="Verdana" panose="020B0604030504040204" charset="0"/>
                <a:ea typeface="宋体" panose="02010600030101010101" pitchFamily="2" charset="-122"/>
              </a:defRPr>
            </a:lvl2pPr>
            <a:lvl3pPr marL="1143000" indent="-228600">
              <a:spcBef>
                <a:spcPct val="30000"/>
              </a:spcBef>
              <a:defRPr sz="1200">
                <a:solidFill>
                  <a:schemeClr val="tx1"/>
                </a:solidFill>
                <a:latin typeface="Verdana" panose="020B0604030504040204" charset="0"/>
                <a:ea typeface="宋体" panose="02010600030101010101" pitchFamily="2" charset="-122"/>
              </a:defRPr>
            </a:lvl3pPr>
            <a:lvl4pPr marL="1600200" indent="-228600">
              <a:spcBef>
                <a:spcPct val="30000"/>
              </a:spcBef>
              <a:defRPr sz="1200">
                <a:solidFill>
                  <a:schemeClr val="tx1"/>
                </a:solidFill>
                <a:latin typeface="Verdana" panose="020B0604030504040204" charset="0"/>
                <a:ea typeface="宋体" panose="02010600030101010101" pitchFamily="2" charset="-122"/>
              </a:defRPr>
            </a:lvl4pPr>
            <a:lvl5pPr marL="2057400" indent="-228600">
              <a:spcBef>
                <a:spcPct val="30000"/>
              </a:spcBef>
              <a:defRPr sz="1200">
                <a:solidFill>
                  <a:schemeClr val="tx1"/>
                </a:solidFill>
                <a:latin typeface="Verdana" panose="020B060403050404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9pPr>
          </a:lstStyle>
          <a:p>
            <a:pPr>
              <a:spcBef>
                <a:spcPct val="0"/>
              </a:spcBef>
            </a:pPr>
            <a:fld id="{D61D81E1-C7D7-425E-B8B7-70C3507F2AE8}" type="slidenum">
              <a:rPr lang="en-US" altLang="zh-CN" smtClean="0">
                <a:ea typeface="新宋体" panose="02010609030101010101" pitchFamily="49" charset="-122"/>
              </a:rPr>
              <a:pPr>
                <a:spcBef>
                  <a:spcPct val="0"/>
                </a:spcBef>
              </a:pPr>
              <a:t>72</a:t>
            </a:fld>
            <a:endParaRPr lang="en-US" altLang="zh-CN">
              <a:ea typeface="新宋体" panose="02010609030101010101" pitchFamily="49" charset="-122"/>
            </a:endParaRPr>
          </a:p>
        </p:txBody>
      </p:sp>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Verdana" panose="020B0604030504040204" charset="0"/>
              <a:ea typeface="宋体" panose="02010600030101010101" pitchFamily="2" charset="-122"/>
            </a:endParaRPr>
          </a:p>
        </p:txBody>
      </p:sp>
    </p:spTree>
    <p:extLst>
      <p:ext uri="{BB962C8B-B14F-4D97-AF65-F5344CB8AC3E}">
        <p14:creationId xmlns:p14="http://schemas.microsoft.com/office/powerpoint/2010/main" val="17986792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78</a:t>
            </a:fld>
            <a:endParaRPr lang="zh-CN" altLang="en-US"/>
          </a:p>
        </p:txBody>
      </p:sp>
    </p:spTree>
    <p:extLst>
      <p:ext uri="{BB962C8B-B14F-4D97-AF65-F5344CB8AC3E}">
        <p14:creationId xmlns:p14="http://schemas.microsoft.com/office/powerpoint/2010/main" val="133274662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79</a:t>
            </a:fld>
            <a:endParaRPr lang="zh-CN" altLang="en-US"/>
          </a:p>
        </p:txBody>
      </p:sp>
    </p:spTree>
    <p:extLst>
      <p:ext uri="{BB962C8B-B14F-4D97-AF65-F5344CB8AC3E}">
        <p14:creationId xmlns:p14="http://schemas.microsoft.com/office/powerpoint/2010/main" val="180263079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Verdana" panose="020B0604030504040204" charset="0"/>
                <a:ea typeface="宋体" panose="02010600030101010101" pitchFamily="2" charset="-122"/>
              </a:defRPr>
            </a:lvl1pPr>
            <a:lvl2pPr marL="742950" indent="-285750">
              <a:spcBef>
                <a:spcPct val="30000"/>
              </a:spcBef>
              <a:defRPr sz="1200">
                <a:solidFill>
                  <a:schemeClr val="tx1"/>
                </a:solidFill>
                <a:latin typeface="Verdana" panose="020B0604030504040204" charset="0"/>
                <a:ea typeface="宋体" panose="02010600030101010101" pitchFamily="2" charset="-122"/>
              </a:defRPr>
            </a:lvl2pPr>
            <a:lvl3pPr marL="1143000" indent="-228600">
              <a:spcBef>
                <a:spcPct val="30000"/>
              </a:spcBef>
              <a:defRPr sz="1200">
                <a:solidFill>
                  <a:schemeClr val="tx1"/>
                </a:solidFill>
                <a:latin typeface="Verdana" panose="020B0604030504040204" charset="0"/>
                <a:ea typeface="宋体" panose="02010600030101010101" pitchFamily="2" charset="-122"/>
              </a:defRPr>
            </a:lvl3pPr>
            <a:lvl4pPr marL="1600200" indent="-228600">
              <a:spcBef>
                <a:spcPct val="30000"/>
              </a:spcBef>
              <a:defRPr sz="1200">
                <a:solidFill>
                  <a:schemeClr val="tx1"/>
                </a:solidFill>
                <a:latin typeface="Verdana" panose="020B0604030504040204" charset="0"/>
                <a:ea typeface="宋体" panose="02010600030101010101" pitchFamily="2" charset="-122"/>
              </a:defRPr>
            </a:lvl4pPr>
            <a:lvl5pPr marL="2057400" indent="-228600">
              <a:spcBef>
                <a:spcPct val="30000"/>
              </a:spcBef>
              <a:defRPr sz="1200">
                <a:solidFill>
                  <a:schemeClr val="tx1"/>
                </a:solidFill>
                <a:latin typeface="Verdana" panose="020B060403050404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9pPr>
          </a:lstStyle>
          <a:p>
            <a:pPr>
              <a:spcBef>
                <a:spcPct val="0"/>
              </a:spcBef>
            </a:pPr>
            <a:fld id="{D61D81E1-C7D7-425E-B8B7-70C3507F2AE8}" type="slidenum">
              <a:rPr lang="en-US" altLang="zh-CN" smtClean="0">
                <a:ea typeface="新宋体" panose="02010609030101010101" pitchFamily="49" charset="-122"/>
              </a:rPr>
              <a:pPr>
                <a:spcBef>
                  <a:spcPct val="0"/>
                </a:spcBef>
              </a:pPr>
              <a:t>6</a:t>
            </a:fld>
            <a:endParaRPr lang="en-US" altLang="zh-CN">
              <a:ea typeface="新宋体" panose="02010609030101010101" pitchFamily="49" charset="-122"/>
            </a:endParaRPr>
          </a:p>
        </p:txBody>
      </p:sp>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Verdana" panose="020B0604030504040204" charset="0"/>
              <a:ea typeface="宋体" panose="02010600030101010101" pitchFamily="2" charset="-122"/>
            </a:endParaRPr>
          </a:p>
        </p:txBody>
      </p:sp>
    </p:spTree>
    <p:extLst>
      <p:ext uri="{BB962C8B-B14F-4D97-AF65-F5344CB8AC3E}">
        <p14:creationId xmlns:p14="http://schemas.microsoft.com/office/powerpoint/2010/main" val="6187891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80</a:t>
            </a:fld>
            <a:endParaRPr lang="zh-CN" altLang="en-US"/>
          </a:p>
        </p:txBody>
      </p:sp>
    </p:spTree>
    <p:extLst>
      <p:ext uri="{BB962C8B-B14F-4D97-AF65-F5344CB8AC3E}">
        <p14:creationId xmlns:p14="http://schemas.microsoft.com/office/powerpoint/2010/main" val="202931158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81</a:t>
            </a:fld>
            <a:endParaRPr lang="zh-CN" altLang="en-US"/>
          </a:p>
        </p:txBody>
      </p:sp>
    </p:spTree>
    <p:extLst>
      <p:ext uri="{BB962C8B-B14F-4D97-AF65-F5344CB8AC3E}">
        <p14:creationId xmlns:p14="http://schemas.microsoft.com/office/powerpoint/2010/main" val="86102205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Verdana" panose="020B0604030504040204" charset="0"/>
                <a:ea typeface="宋体" panose="02010600030101010101" pitchFamily="2" charset="-122"/>
              </a:defRPr>
            </a:lvl1pPr>
            <a:lvl2pPr marL="742950" indent="-285750">
              <a:spcBef>
                <a:spcPct val="30000"/>
              </a:spcBef>
              <a:defRPr sz="1200">
                <a:solidFill>
                  <a:schemeClr val="tx1"/>
                </a:solidFill>
                <a:latin typeface="Verdana" panose="020B0604030504040204" charset="0"/>
                <a:ea typeface="宋体" panose="02010600030101010101" pitchFamily="2" charset="-122"/>
              </a:defRPr>
            </a:lvl2pPr>
            <a:lvl3pPr marL="1143000" indent="-228600">
              <a:spcBef>
                <a:spcPct val="30000"/>
              </a:spcBef>
              <a:defRPr sz="1200">
                <a:solidFill>
                  <a:schemeClr val="tx1"/>
                </a:solidFill>
                <a:latin typeface="Verdana" panose="020B0604030504040204" charset="0"/>
                <a:ea typeface="宋体" panose="02010600030101010101" pitchFamily="2" charset="-122"/>
              </a:defRPr>
            </a:lvl3pPr>
            <a:lvl4pPr marL="1600200" indent="-228600">
              <a:spcBef>
                <a:spcPct val="30000"/>
              </a:spcBef>
              <a:defRPr sz="1200">
                <a:solidFill>
                  <a:schemeClr val="tx1"/>
                </a:solidFill>
                <a:latin typeface="Verdana" panose="020B0604030504040204" charset="0"/>
                <a:ea typeface="宋体" panose="02010600030101010101" pitchFamily="2" charset="-122"/>
              </a:defRPr>
            </a:lvl4pPr>
            <a:lvl5pPr marL="2057400" indent="-228600">
              <a:spcBef>
                <a:spcPct val="30000"/>
              </a:spcBef>
              <a:defRPr sz="1200">
                <a:solidFill>
                  <a:schemeClr val="tx1"/>
                </a:solidFill>
                <a:latin typeface="Verdana" panose="020B060403050404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9pPr>
          </a:lstStyle>
          <a:p>
            <a:pPr>
              <a:spcBef>
                <a:spcPct val="0"/>
              </a:spcBef>
            </a:pPr>
            <a:fld id="{D61D81E1-C7D7-425E-B8B7-70C3507F2AE8}" type="slidenum">
              <a:rPr lang="en-US" altLang="zh-CN" smtClean="0">
                <a:ea typeface="新宋体" panose="02010609030101010101" pitchFamily="49" charset="-122"/>
              </a:rPr>
              <a:pPr>
                <a:spcBef>
                  <a:spcPct val="0"/>
                </a:spcBef>
              </a:pPr>
              <a:t>82</a:t>
            </a:fld>
            <a:endParaRPr lang="en-US" altLang="zh-CN">
              <a:ea typeface="新宋体" panose="02010609030101010101" pitchFamily="49" charset="-122"/>
            </a:endParaRPr>
          </a:p>
        </p:txBody>
      </p:sp>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Verdana" panose="020B0604030504040204" charset="0"/>
              <a:ea typeface="宋体" panose="02010600030101010101" pitchFamily="2" charset="-122"/>
            </a:endParaRPr>
          </a:p>
        </p:txBody>
      </p:sp>
    </p:spTree>
    <p:extLst>
      <p:ext uri="{BB962C8B-B14F-4D97-AF65-F5344CB8AC3E}">
        <p14:creationId xmlns:p14="http://schemas.microsoft.com/office/powerpoint/2010/main" val="20954019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83</a:t>
            </a:fld>
            <a:endParaRPr lang="zh-CN" altLang="en-US"/>
          </a:p>
        </p:txBody>
      </p:sp>
    </p:spTree>
    <p:extLst>
      <p:ext uri="{BB962C8B-B14F-4D97-AF65-F5344CB8AC3E}">
        <p14:creationId xmlns:p14="http://schemas.microsoft.com/office/powerpoint/2010/main" val="12913172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84</a:t>
            </a:fld>
            <a:endParaRPr lang="zh-CN" altLang="en-US"/>
          </a:p>
        </p:txBody>
      </p:sp>
    </p:spTree>
    <p:extLst>
      <p:ext uri="{BB962C8B-B14F-4D97-AF65-F5344CB8AC3E}">
        <p14:creationId xmlns:p14="http://schemas.microsoft.com/office/powerpoint/2010/main" val="116458512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sz="1200" dirty="0"/>
              <a:t>焊接机器人</a:t>
            </a:r>
          </a:p>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86</a:t>
            </a:fld>
            <a:endParaRPr lang="zh-CN" altLang="en-US"/>
          </a:p>
        </p:txBody>
      </p:sp>
    </p:spTree>
    <p:extLst>
      <p:ext uri="{BB962C8B-B14F-4D97-AF65-F5344CB8AC3E}">
        <p14:creationId xmlns:p14="http://schemas.microsoft.com/office/powerpoint/2010/main" val="42295662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横轴为时间发展预测</a:t>
            </a:r>
            <a:endParaRPr kumimoji="1" lang="en-US" altLang="zh-CN" dirty="0"/>
          </a:p>
          <a:p>
            <a:r>
              <a:rPr kumimoji="1" lang="zh-CN" altLang="en-US" dirty="0"/>
              <a:t>纵轴为无人驾驶级别与技术标准</a:t>
            </a:r>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97</a:t>
            </a:fld>
            <a:endParaRPr lang="zh-CN" altLang="en-US"/>
          </a:p>
        </p:txBody>
      </p:sp>
    </p:spTree>
    <p:extLst>
      <p:ext uri="{BB962C8B-B14F-4D97-AF65-F5344CB8AC3E}">
        <p14:creationId xmlns:p14="http://schemas.microsoft.com/office/powerpoint/2010/main" val="18415770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Navigant Research </a:t>
            </a:r>
            <a:r>
              <a:rPr lang="zh-CN" altLang="en-US" sz="1200" b="0" i="0" kern="1200" dirty="0">
                <a:solidFill>
                  <a:schemeClr val="tx1"/>
                </a:solidFill>
                <a:effectLst/>
                <a:latin typeface="+mn-lt"/>
                <a:ea typeface="+mn-ea"/>
                <a:cs typeface="+mn-cs"/>
              </a:rPr>
              <a:t>（仅作参考意义）最新发布的报告显示，福特</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这家传统的底特律汽车制造厂商，</a:t>
            </a:r>
            <a:r>
              <a:rPr lang="en-US" altLang="zh-CN" sz="1200" b="0" i="0" kern="1200" dirty="0">
                <a:solidFill>
                  <a:schemeClr val="tx1"/>
                </a:solidFill>
                <a:effectLst/>
                <a:latin typeface="+mn-lt"/>
                <a:ea typeface="+mn-ea"/>
                <a:cs typeface="+mn-cs"/>
              </a:rPr>
              <a:t>113</a:t>
            </a:r>
            <a:r>
              <a:rPr lang="zh-CN" altLang="en-US" sz="1200" b="0" i="0" kern="1200" dirty="0">
                <a:solidFill>
                  <a:schemeClr val="tx1"/>
                </a:solidFill>
                <a:effectLst/>
                <a:latin typeface="+mn-lt"/>
                <a:ea typeface="+mn-ea"/>
                <a:cs typeface="+mn-cs"/>
              </a:rPr>
              <a:t>岁的行业巨人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在无人驾驶车辆制造方面占据头名，紧随其后的是通用汽车。雷诺</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尼桑、戴姆勒和沃尔沃也都进入了前</a:t>
            </a:r>
            <a:r>
              <a:rPr lang="en-US" altLang="zh-CN" sz="1200" b="0" i="0" kern="1200" dirty="0">
                <a:solidFill>
                  <a:schemeClr val="tx1"/>
                </a:solidFill>
                <a:effectLst/>
                <a:latin typeface="+mn-lt"/>
                <a:ea typeface="+mn-ea"/>
                <a:cs typeface="+mn-cs"/>
              </a:rPr>
              <a:t>5</a:t>
            </a:r>
            <a:r>
              <a:rPr lang="zh-CN" altLang="en-US" sz="1200" b="0" i="0" kern="1200" dirty="0">
                <a:solidFill>
                  <a:schemeClr val="tx1"/>
                </a:solidFill>
                <a:effectLst/>
                <a:latin typeface="+mn-lt"/>
                <a:ea typeface="+mn-ea"/>
                <a:cs typeface="+mn-cs"/>
              </a:rPr>
              <a:t>名。</a:t>
            </a:r>
          </a:p>
          <a:p>
            <a:r>
              <a:rPr lang="en-US" altLang="zh-CN" sz="1200" b="0" i="0" kern="1200" dirty="0" err="1">
                <a:solidFill>
                  <a:schemeClr val="tx1"/>
                </a:solidFill>
                <a:effectLst/>
                <a:latin typeface="+mn-lt"/>
                <a:ea typeface="+mn-ea"/>
                <a:cs typeface="+mn-cs"/>
              </a:rPr>
              <a:t>Waymo</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作为谷歌在无人驾驶领域的尝试，位列第</a:t>
            </a:r>
            <a:r>
              <a:rPr lang="en-US" altLang="zh-CN" sz="1200" b="0" i="0" kern="1200" dirty="0">
                <a:solidFill>
                  <a:schemeClr val="tx1"/>
                </a:solidFill>
                <a:effectLst/>
                <a:latin typeface="+mn-lt"/>
                <a:ea typeface="+mn-ea"/>
                <a:cs typeface="+mn-cs"/>
              </a:rPr>
              <a:t>6 </a:t>
            </a:r>
            <a:r>
              <a:rPr lang="zh-CN" altLang="en-US" sz="1200" b="0" i="0" kern="1200" dirty="0">
                <a:solidFill>
                  <a:schemeClr val="tx1"/>
                </a:solidFill>
                <a:effectLst/>
                <a:latin typeface="+mn-lt"/>
                <a:ea typeface="+mn-ea"/>
                <a:cs typeface="+mn-cs"/>
              </a:rPr>
              <a:t>。</a:t>
            </a:r>
          </a:p>
          <a:p>
            <a:r>
              <a:rPr lang="zh-CN" altLang="en-US" sz="1200" b="0" i="0" kern="1200" dirty="0">
                <a:solidFill>
                  <a:schemeClr val="tx1"/>
                </a:solidFill>
                <a:effectLst/>
                <a:latin typeface="+mn-lt"/>
                <a:ea typeface="+mn-ea"/>
                <a:cs typeface="+mn-cs"/>
              </a:rPr>
              <a:t>特斯拉排在第</a:t>
            </a:r>
            <a:r>
              <a:rPr lang="en-US" altLang="zh-CN" sz="1200" b="0" i="0" kern="1200" dirty="0">
                <a:solidFill>
                  <a:schemeClr val="tx1"/>
                </a:solidFill>
                <a:effectLst/>
                <a:latin typeface="+mn-lt"/>
                <a:ea typeface="+mn-ea"/>
                <a:cs typeface="+mn-cs"/>
              </a:rPr>
              <a:t>12</a:t>
            </a:r>
            <a:r>
              <a:rPr lang="zh-CN" altLang="en-US" sz="1200" b="0" i="0" kern="1200" dirty="0">
                <a:solidFill>
                  <a:schemeClr val="tx1"/>
                </a:solidFill>
                <a:effectLst/>
                <a:latin typeface="+mn-lt"/>
                <a:ea typeface="+mn-ea"/>
                <a:cs typeface="+mn-cs"/>
              </a:rPr>
              <a:t>名。</a:t>
            </a:r>
          </a:p>
          <a:p>
            <a:r>
              <a:rPr lang="en-US" altLang="zh-CN" sz="1200" b="0" i="0" kern="1200" dirty="0">
                <a:solidFill>
                  <a:schemeClr val="tx1"/>
                </a:solidFill>
                <a:effectLst/>
                <a:latin typeface="+mn-lt"/>
                <a:ea typeface="+mn-ea"/>
                <a:cs typeface="+mn-cs"/>
              </a:rPr>
              <a:t>Uber </a:t>
            </a:r>
            <a:r>
              <a:rPr lang="zh-CN" altLang="en-US" sz="1200" b="0" i="0" kern="1200" dirty="0">
                <a:solidFill>
                  <a:schemeClr val="tx1"/>
                </a:solidFill>
                <a:effectLst/>
                <a:latin typeface="+mn-lt"/>
                <a:ea typeface="+mn-ea"/>
                <a:cs typeface="+mn-cs"/>
              </a:rPr>
              <a:t>不起眼地名列第</a:t>
            </a:r>
            <a:r>
              <a:rPr lang="en-US" altLang="zh-CN" sz="1200" b="0" i="0" kern="1200" dirty="0">
                <a:solidFill>
                  <a:schemeClr val="tx1"/>
                </a:solidFill>
                <a:effectLst/>
                <a:latin typeface="+mn-lt"/>
                <a:ea typeface="+mn-ea"/>
                <a:cs typeface="+mn-cs"/>
              </a:rPr>
              <a:t>16</a:t>
            </a:r>
            <a:r>
              <a:rPr lang="zh-CN" altLang="en-US" sz="1200" b="0" i="0" kern="1200" dirty="0">
                <a:solidFill>
                  <a:schemeClr val="tx1"/>
                </a:solidFill>
                <a:effectLst/>
                <a:latin typeface="+mn-lt"/>
                <a:ea typeface="+mn-ea"/>
                <a:cs typeface="+mn-cs"/>
              </a:rPr>
              <a:t>，排在本田之后，仅仅比初创公司 </a:t>
            </a:r>
            <a:r>
              <a:rPr lang="en-US" altLang="zh-CN" sz="1200" b="0" i="0" kern="1200" dirty="0" err="1">
                <a:solidFill>
                  <a:schemeClr val="tx1"/>
                </a:solidFill>
                <a:effectLst/>
                <a:latin typeface="+mn-lt"/>
                <a:ea typeface="+mn-ea"/>
                <a:cs typeface="+mn-cs"/>
              </a:rPr>
              <a:t>Nutonomy</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和中国的百度高一点。</a:t>
            </a:r>
          </a:p>
          <a:p>
            <a:r>
              <a:rPr lang="zh-CN" altLang="en-US" sz="1200" b="0" i="0" kern="1200" dirty="0">
                <a:solidFill>
                  <a:schemeClr val="tx1"/>
                </a:solidFill>
                <a:effectLst/>
                <a:latin typeface="+mn-lt"/>
                <a:ea typeface="+mn-ea"/>
                <a:cs typeface="+mn-cs"/>
              </a:rPr>
              <a:t>下面是 </a:t>
            </a:r>
            <a:r>
              <a:rPr lang="en-US" altLang="zh-CN" sz="1200" b="0" i="0" kern="1200" dirty="0">
                <a:solidFill>
                  <a:schemeClr val="tx1"/>
                </a:solidFill>
                <a:effectLst/>
                <a:latin typeface="+mn-lt"/>
                <a:ea typeface="+mn-ea"/>
                <a:cs typeface="+mn-cs"/>
              </a:rPr>
              <a:t>Navigant Research </a:t>
            </a:r>
            <a:r>
              <a:rPr lang="zh-CN" altLang="en-US" sz="1200" b="0" i="0" kern="1200" dirty="0">
                <a:solidFill>
                  <a:schemeClr val="tx1"/>
                </a:solidFill>
                <a:effectLst/>
                <a:latin typeface="+mn-lt"/>
                <a:ea typeface="+mn-ea"/>
                <a:cs typeface="+mn-cs"/>
              </a:rPr>
              <a:t>报告中，关于自动驾驶系统研发，从策略和执行两方面考核各家的结果。可以看出，通用（</a:t>
            </a:r>
            <a:r>
              <a:rPr lang="en-US" altLang="zh-CN" sz="1200" b="0" i="0" kern="1200" dirty="0">
                <a:solidFill>
                  <a:schemeClr val="tx1"/>
                </a:solidFill>
                <a:effectLst/>
                <a:latin typeface="+mn-lt"/>
                <a:ea typeface="+mn-ea"/>
                <a:cs typeface="+mn-cs"/>
              </a:rPr>
              <a:t>GM</a:t>
            </a:r>
            <a:r>
              <a:rPr lang="zh-CN" altLang="en-US" sz="1200" b="0" i="0" kern="1200" dirty="0">
                <a:solidFill>
                  <a:schemeClr val="tx1"/>
                </a:solidFill>
                <a:effectLst/>
                <a:latin typeface="+mn-lt"/>
                <a:ea typeface="+mn-ea"/>
                <a:cs typeface="+mn-cs"/>
              </a:rPr>
              <a:t>）和福特位于第一梯队（戴姆勒和尼桑压线），而提到自动驾驶</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无人车常常被我们提起的</a:t>
            </a:r>
            <a:r>
              <a:rPr lang="en-US" altLang="zh-CN" sz="1200" b="0" i="0" kern="1200" dirty="0" err="1">
                <a:solidFill>
                  <a:schemeClr val="tx1"/>
                </a:solidFill>
                <a:effectLst/>
                <a:latin typeface="+mn-lt"/>
                <a:ea typeface="+mn-ea"/>
                <a:cs typeface="+mn-cs"/>
              </a:rPr>
              <a:t>Waymo</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谷歌、</a:t>
            </a:r>
            <a:r>
              <a:rPr lang="en-US" altLang="zh-CN" sz="1200" b="0" i="0" kern="1200" dirty="0">
                <a:solidFill>
                  <a:schemeClr val="tx1"/>
                </a:solidFill>
                <a:effectLst/>
                <a:latin typeface="+mn-lt"/>
                <a:ea typeface="+mn-ea"/>
                <a:cs typeface="+mn-cs"/>
              </a:rPr>
              <a:t>Uber</a:t>
            </a:r>
            <a:r>
              <a:rPr lang="zh-CN" altLang="en-US" sz="1200" b="0" i="0" kern="1200" dirty="0">
                <a:solidFill>
                  <a:schemeClr val="tx1"/>
                </a:solidFill>
                <a:effectLst/>
                <a:latin typeface="+mn-lt"/>
                <a:ea typeface="+mn-ea"/>
                <a:cs typeface="+mn-cs"/>
              </a:rPr>
              <a:t>，还有特斯拉，却与众多传统车企一并分布在第二梯度，完全没有想象中亮眼。</a:t>
            </a:r>
          </a:p>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99</a:t>
            </a:fld>
            <a:endParaRPr lang="zh-CN" altLang="en-US"/>
          </a:p>
        </p:txBody>
      </p:sp>
    </p:spTree>
    <p:extLst>
      <p:ext uri="{BB962C8B-B14F-4D97-AF65-F5344CB8AC3E}">
        <p14:creationId xmlns:p14="http://schemas.microsoft.com/office/powerpoint/2010/main" val="111433820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100</a:t>
            </a:fld>
            <a:endParaRPr lang="zh-CN" altLang="en-US"/>
          </a:p>
        </p:txBody>
      </p:sp>
    </p:spTree>
    <p:extLst>
      <p:ext uri="{BB962C8B-B14F-4D97-AF65-F5344CB8AC3E}">
        <p14:creationId xmlns:p14="http://schemas.microsoft.com/office/powerpoint/2010/main" val="70591184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101</a:t>
            </a:fld>
            <a:endParaRPr lang="zh-CN" altLang="en-US"/>
          </a:p>
        </p:txBody>
      </p:sp>
    </p:spTree>
    <p:extLst>
      <p:ext uri="{BB962C8B-B14F-4D97-AF65-F5344CB8AC3E}">
        <p14:creationId xmlns:p14="http://schemas.microsoft.com/office/powerpoint/2010/main" val="2794127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42900" indent="-342900" fontAlgn="base">
              <a:spcBef>
                <a:spcPct val="20000"/>
              </a:spcBef>
              <a:spcAft>
                <a:spcPct val="0"/>
              </a:spcAft>
              <a:buClr>
                <a:srgbClr val="C00000"/>
              </a:buClr>
              <a:buSzPct val="90000"/>
              <a:buFont typeface="Wingdings" pitchFamily="2" charset="2"/>
              <a:buChar char="p"/>
            </a:pPr>
            <a:r>
              <a:rPr lang="zh-CN" altLang="en-US" sz="1200" dirty="0">
                <a:latin typeface="Times New Roman" panose="02020603050405020304" pitchFamily="18" charset="0"/>
                <a:cs typeface="Times New Roman" panose="02020603050405020304" pitchFamily="18" charset="0"/>
              </a:rPr>
              <a:t>如果在游戏中将A换成一个机器后，将会发生什么情况呢？询问者会依然像一男一女玩游戏时一样经常判断错误吗？这些问题代替了最初的问题：机器能思考吗？</a:t>
            </a:r>
          </a:p>
          <a:p>
            <a:pPr marL="342900" indent="-342900" fontAlgn="base">
              <a:spcBef>
                <a:spcPct val="20000"/>
              </a:spcBef>
              <a:spcAft>
                <a:spcPct val="0"/>
              </a:spcAft>
              <a:buClr>
                <a:srgbClr val="C00000"/>
              </a:buClr>
              <a:buSzPct val="90000"/>
              <a:buFont typeface="Wingdings" pitchFamily="2" charset="2"/>
              <a:buChar char="p"/>
            </a:pPr>
            <a:r>
              <a:rPr lang="zh-CN" altLang="en-US" sz="1200" dirty="0">
                <a:latin typeface="Times New Roman" panose="02020603050405020304" pitchFamily="18" charset="0"/>
                <a:cs typeface="Times New Roman" panose="02020603050405020304" pitchFamily="18" charset="0"/>
              </a:rPr>
              <a:t>图灵试验通常简化为一个机器企图使人类提问者确信它是一个人。若能欺骗大量的人类提问者，则认为该机器具有智能—机器智能。</a:t>
            </a:r>
          </a:p>
          <a:p>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8</a:t>
            </a:fld>
            <a:endParaRPr lang="zh-CN" altLang="en-US"/>
          </a:p>
        </p:txBody>
      </p:sp>
    </p:spTree>
    <p:extLst>
      <p:ext uri="{BB962C8B-B14F-4D97-AF65-F5344CB8AC3E}">
        <p14:creationId xmlns:p14="http://schemas.microsoft.com/office/powerpoint/2010/main" val="349300486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102</a:t>
            </a:fld>
            <a:endParaRPr lang="zh-CN" altLang="en-US"/>
          </a:p>
        </p:txBody>
      </p:sp>
    </p:spTree>
    <p:extLst>
      <p:ext uri="{BB962C8B-B14F-4D97-AF65-F5344CB8AC3E}">
        <p14:creationId xmlns:p14="http://schemas.microsoft.com/office/powerpoint/2010/main" val="1576474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4S</a:t>
            </a:r>
            <a:r>
              <a:rPr lang="zh-CN" altLang="en-US" dirty="0"/>
              <a:t>性能 （即安全性（</a:t>
            </a:r>
            <a:r>
              <a:rPr lang="en-US" altLang="zh-CN" dirty="0"/>
              <a:t>Safety</a:t>
            </a:r>
            <a:r>
              <a:rPr lang="zh-CN" altLang="en-US" dirty="0"/>
              <a:t>）、舒适性（</a:t>
            </a:r>
            <a:r>
              <a:rPr lang="en-US" altLang="zh-CN" dirty="0"/>
              <a:t>Smoothness</a:t>
            </a:r>
            <a:r>
              <a:rPr lang="zh-CN" altLang="en-US" dirty="0"/>
              <a:t>）、敏捷性（</a:t>
            </a:r>
            <a:r>
              <a:rPr lang="en-US" altLang="zh-CN" dirty="0"/>
              <a:t>Sharpness</a:t>
            </a:r>
            <a:r>
              <a:rPr lang="zh-CN" altLang="en-US" dirty="0"/>
              <a:t>）和智能性（</a:t>
            </a:r>
            <a:r>
              <a:rPr lang="en-US" altLang="zh-CN" dirty="0"/>
              <a:t>Smartness</a:t>
            </a:r>
            <a:r>
              <a:rPr lang="zh-CN" altLang="en-US" dirty="0"/>
              <a:t>））。</a:t>
            </a:r>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103</a:t>
            </a:fld>
            <a:endParaRPr lang="zh-CN" altLang="en-US"/>
          </a:p>
        </p:txBody>
      </p:sp>
    </p:spTree>
    <p:extLst>
      <p:ext uri="{BB962C8B-B14F-4D97-AF65-F5344CB8AC3E}">
        <p14:creationId xmlns:p14="http://schemas.microsoft.com/office/powerpoint/2010/main" val="11484753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104</a:t>
            </a:fld>
            <a:endParaRPr lang="zh-CN" altLang="en-US"/>
          </a:p>
        </p:txBody>
      </p:sp>
    </p:spTree>
    <p:extLst>
      <p:ext uri="{BB962C8B-B14F-4D97-AF65-F5344CB8AC3E}">
        <p14:creationId xmlns:p14="http://schemas.microsoft.com/office/powerpoint/2010/main" val="127086585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能不能让汽车和人一样自己能进行操作</a:t>
            </a:r>
            <a:endParaRPr lang="en-US" altLang="zh-CN" dirty="0"/>
          </a:p>
          <a:p>
            <a:r>
              <a:rPr lang="zh-CN" altLang="en-US" dirty="0"/>
              <a:t>眼睛－相机    触觉－激光</a:t>
            </a:r>
            <a:endParaRPr lang="en-US" altLang="zh-CN" dirty="0"/>
          </a:p>
          <a:p>
            <a:r>
              <a:rPr lang="zh-CN" altLang="en-US" dirty="0"/>
              <a:t>猜猜看，这些传感器是什么东西</a:t>
            </a:r>
            <a:endParaRPr lang="en-US" altLang="zh-CN" dirty="0"/>
          </a:p>
        </p:txBody>
      </p:sp>
      <p:sp>
        <p:nvSpPr>
          <p:cNvPr id="4" name="日期占位符 3"/>
          <p:cNvSpPr>
            <a:spLocks noGrp="1"/>
          </p:cNvSpPr>
          <p:nvPr>
            <p:ph type="dt" idx="10"/>
          </p:nvPr>
        </p:nvSpPr>
        <p:spPr/>
        <p:txBody>
          <a:bodyPr/>
          <a:lstStyle/>
          <a:p>
            <a:fld id="{0B5C5AD0-E0C3-40B7-9911-0678718E588F}" type="datetime4">
              <a:rPr lang="en-US" smtClean="0"/>
              <a:pPr/>
              <a:t>September 6, 2017</a:t>
            </a:fld>
            <a:endParaRPr lang="en-US" altLang="zh-CN"/>
          </a:p>
        </p:txBody>
      </p:sp>
      <p:sp>
        <p:nvSpPr>
          <p:cNvPr id="5" name="灯片编号占位符 4"/>
          <p:cNvSpPr>
            <a:spLocks noGrp="1"/>
          </p:cNvSpPr>
          <p:nvPr>
            <p:ph type="sldNum" sz="quarter" idx="11"/>
          </p:nvPr>
        </p:nvSpPr>
        <p:spPr/>
        <p:txBody>
          <a:bodyPr/>
          <a:lstStyle/>
          <a:p>
            <a:fld id="{9A768284-E209-4B36-A1F8-68DA0177CAFA}" type="slidenum">
              <a:rPr lang="en-US" altLang="zh-CN" smtClean="0"/>
              <a:pPr/>
              <a:t>105</a:t>
            </a:fld>
            <a:endParaRPr lang="en-US" altLang="zh-CN"/>
          </a:p>
        </p:txBody>
      </p:sp>
    </p:spTree>
    <p:extLst>
      <p:ext uri="{BB962C8B-B14F-4D97-AF65-F5344CB8AC3E}">
        <p14:creationId xmlns:p14="http://schemas.microsoft.com/office/powerpoint/2010/main" val="214440067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106</a:t>
            </a:fld>
            <a:endParaRPr lang="zh-CN" altLang="en-US"/>
          </a:p>
        </p:txBody>
      </p:sp>
    </p:spTree>
    <p:extLst>
      <p:ext uri="{BB962C8B-B14F-4D97-AF65-F5344CB8AC3E}">
        <p14:creationId xmlns:p14="http://schemas.microsoft.com/office/powerpoint/2010/main" val="435040699"/>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9"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Verdana" panose="020B0604030504040204" charset="0"/>
                <a:ea typeface="宋体" panose="02010600030101010101" pitchFamily="2" charset="-122"/>
              </a:defRPr>
            </a:lvl1pPr>
            <a:lvl2pPr marL="742950" indent="-285750">
              <a:spcBef>
                <a:spcPct val="30000"/>
              </a:spcBef>
              <a:defRPr sz="1200">
                <a:solidFill>
                  <a:schemeClr val="tx1"/>
                </a:solidFill>
                <a:latin typeface="Verdana" panose="020B0604030504040204" charset="0"/>
                <a:ea typeface="宋体" panose="02010600030101010101" pitchFamily="2" charset="-122"/>
              </a:defRPr>
            </a:lvl2pPr>
            <a:lvl3pPr marL="1143000" indent="-228600">
              <a:spcBef>
                <a:spcPct val="30000"/>
              </a:spcBef>
              <a:defRPr sz="1200">
                <a:solidFill>
                  <a:schemeClr val="tx1"/>
                </a:solidFill>
                <a:latin typeface="Verdana" panose="020B0604030504040204" charset="0"/>
                <a:ea typeface="宋体" panose="02010600030101010101" pitchFamily="2" charset="-122"/>
              </a:defRPr>
            </a:lvl3pPr>
            <a:lvl4pPr marL="1600200" indent="-228600">
              <a:spcBef>
                <a:spcPct val="30000"/>
              </a:spcBef>
              <a:defRPr sz="1200">
                <a:solidFill>
                  <a:schemeClr val="tx1"/>
                </a:solidFill>
                <a:latin typeface="Verdana" panose="020B0604030504040204" charset="0"/>
                <a:ea typeface="宋体" panose="02010600030101010101" pitchFamily="2" charset="-122"/>
              </a:defRPr>
            </a:lvl4pPr>
            <a:lvl5pPr marL="2057400" indent="-228600">
              <a:spcBef>
                <a:spcPct val="30000"/>
              </a:spcBef>
              <a:defRPr sz="1200">
                <a:solidFill>
                  <a:schemeClr val="tx1"/>
                </a:solidFill>
                <a:latin typeface="Verdana" panose="020B060403050404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9pPr>
          </a:lstStyle>
          <a:p>
            <a:pPr>
              <a:spcBef>
                <a:spcPct val="0"/>
              </a:spcBef>
            </a:pPr>
            <a:fld id="{D61D81E1-C7D7-425E-B8B7-70C3507F2AE8}" type="slidenum">
              <a:rPr lang="en-US" altLang="zh-CN" smtClean="0">
                <a:ea typeface="新宋体" panose="02010609030101010101" pitchFamily="49" charset="-122"/>
              </a:rPr>
              <a:pPr>
                <a:spcBef>
                  <a:spcPct val="0"/>
                </a:spcBef>
              </a:pPr>
              <a:t>107</a:t>
            </a:fld>
            <a:endParaRPr lang="en-US" altLang="zh-CN">
              <a:ea typeface="新宋体" panose="02010609030101010101" pitchFamily="49" charset="-122"/>
            </a:endParaRPr>
          </a:p>
        </p:txBody>
      </p:sp>
      <p:sp>
        <p:nvSpPr>
          <p:cNvPr id="12290" name="Rectangle 2"/>
          <p:cNvSpPr>
            <a:spLocks noGrp="1" noRot="1" noChangeAspect="1" noChangeArrowheads="1" noTextEdit="1"/>
          </p:cNvSpPr>
          <p:nvPr>
            <p:ph type="sldImg"/>
          </p:nvPr>
        </p:nvSpPr>
        <p:spPr/>
      </p:sp>
      <p:sp>
        <p:nvSpPr>
          <p:cNvPr id="12291"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dirty="0">
              <a:latin typeface="Verdana" panose="020B0604030504040204" charset="0"/>
              <a:ea typeface="宋体" panose="02010600030101010101" pitchFamily="2" charset="-122"/>
            </a:endParaRPr>
          </a:p>
        </p:txBody>
      </p:sp>
    </p:spTree>
    <p:extLst>
      <p:ext uri="{BB962C8B-B14F-4D97-AF65-F5344CB8AC3E}">
        <p14:creationId xmlns:p14="http://schemas.microsoft.com/office/powerpoint/2010/main" val="24699822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108</a:t>
            </a:fld>
            <a:endParaRPr lang="zh-CN" altLang="en-US"/>
          </a:p>
        </p:txBody>
      </p:sp>
    </p:spTree>
    <p:extLst>
      <p:ext uri="{BB962C8B-B14F-4D97-AF65-F5344CB8AC3E}">
        <p14:creationId xmlns:p14="http://schemas.microsoft.com/office/powerpoint/2010/main" val="190365620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109</a:t>
            </a:fld>
            <a:endParaRPr lang="zh-CN" altLang="en-US"/>
          </a:p>
        </p:txBody>
      </p:sp>
    </p:spTree>
    <p:extLst>
      <p:ext uri="{BB962C8B-B14F-4D97-AF65-F5344CB8AC3E}">
        <p14:creationId xmlns:p14="http://schemas.microsoft.com/office/powerpoint/2010/main" val="207164080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110</a:t>
            </a:fld>
            <a:endParaRPr lang="zh-CN" altLang="en-US"/>
          </a:p>
        </p:txBody>
      </p:sp>
    </p:spTree>
    <p:extLst>
      <p:ext uri="{BB962C8B-B14F-4D97-AF65-F5344CB8AC3E}">
        <p14:creationId xmlns:p14="http://schemas.microsoft.com/office/powerpoint/2010/main" val="4946351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在高密度公开场所，估计人群数量与密度，检测是否有异常聚集、混乱等现象，达到预警</a:t>
            </a:r>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111</a:t>
            </a:fld>
            <a:endParaRPr lang="zh-CN" altLang="en-US"/>
          </a:p>
        </p:txBody>
      </p:sp>
    </p:spTree>
    <p:extLst>
      <p:ext uri="{BB962C8B-B14F-4D97-AF65-F5344CB8AC3E}">
        <p14:creationId xmlns:p14="http://schemas.microsoft.com/office/powerpoint/2010/main" val="7829643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i="0" kern="1200" dirty="0">
                <a:solidFill>
                  <a:schemeClr val="tx1"/>
                </a:solidFill>
                <a:effectLst/>
                <a:latin typeface="+mn-lt"/>
                <a:ea typeface="+mn-ea"/>
                <a:cs typeface="+mn-cs"/>
              </a:rPr>
              <a:t>约翰</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罗杰斯</a:t>
            </a:r>
            <a:r>
              <a:rPr lang="en-US" altLang="zh-CN" sz="1200" b="1" i="0" kern="1200" dirty="0">
                <a:solidFill>
                  <a:schemeClr val="tx1"/>
                </a:solidFill>
                <a:effectLst/>
                <a:latin typeface="+mn-lt"/>
                <a:ea typeface="+mn-ea"/>
                <a:cs typeface="+mn-cs"/>
              </a:rPr>
              <a:t>·</a:t>
            </a:r>
            <a:r>
              <a:rPr lang="zh-CN" altLang="en-US" sz="1200" b="1" i="0" kern="1200" dirty="0">
                <a:solidFill>
                  <a:schemeClr val="tx1"/>
                </a:solidFill>
                <a:effectLst/>
                <a:latin typeface="+mn-lt"/>
                <a:ea typeface="+mn-ea"/>
                <a:cs typeface="+mn-cs"/>
              </a:rPr>
              <a:t>希尔勒</a:t>
            </a:r>
            <a:r>
              <a:rPr lang="zh-CN" altLang="en-US" sz="1200" b="0" i="0" kern="1200" dirty="0">
                <a:solidFill>
                  <a:schemeClr val="tx1"/>
                </a:solidFill>
                <a:effectLst/>
                <a:latin typeface="+mn-lt"/>
                <a:ea typeface="+mn-ea"/>
                <a:cs typeface="+mn-cs"/>
              </a:rPr>
              <a:t>（又译作约翰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罗杰斯</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塞尔；</a:t>
            </a:r>
            <a:r>
              <a:rPr lang="en-US" altLang="zh-CN" sz="1200" b="0" i="1" kern="1200" dirty="0">
                <a:solidFill>
                  <a:schemeClr val="tx1"/>
                </a:solidFill>
                <a:effectLst/>
                <a:latin typeface="+mn-lt"/>
                <a:ea typeface="+mn-ea"/>
                <a:cs typeface="+mn-cs"/>
              </a:rPr>
              <a:t>John Rogers Searle</a:t>
            </a:r>
            <a:r>
              <a:rPr lang="zh-CN" altLang="en-US" sz="1200" b="0" i="0" kern="1200" dirty="0">
                <a:solidFill>
                  <a:schemeClr val="tx1"/>
                </a:solidFill>
                <a:effectLst/>
                <a:latin typeface="+mn-lt"/>
                <a:ea typeface="+mn-ea"/>
                <a:cs typeface="+mn-cs"/>
              </a:rPr>
              <a:t>，</a:t>
            </a:r>
            <a:r>
              <a:rPr lang="en-US" altLang="zh-CN" sz="1200" b="0" i="0" kern="1200" dirty="0">
                <a:solidFill>
                  <a:schemeClr val="tx1"/>
                </a:solidFill>
                <a:effectLst/>
                <a:latin typeface="+mn-lt"/>
                <a:ea typeface="+mn-ea"/>
                <a:cs typeface="+mn-cs"/>
              </a:rPr>
              <a:t>1932</a:t>
            </a:r>
            <a:r>
              <a:rPr lang="zh-CN" altLang="en-US" sz="1200" b="0" i="0" kern="1200" dirty="0">
                <a:solidFill>
                  <a:schemeClr val="tx1"/>
                </a:solidFill>
                <a:effectLst/>
                <a:latin typeface="+mn-lt"/>
                <a:ea typeface="+mn-ea"/>
                <a:cs typeface="+mn-cs"/>
              </a:rPr>
              <a:t>年</a:t>
            </a:r>
            <a:r>
              <a:rPr lang="en-US" altLang="zh-CN" sz="1200" b="0" i="0" kern="1200" dirty="0">
                <a:solidFill>
                  <a:schemeClr val="tx1"/>
                </a:solidFill>
                <a:effectLst/>
                <a:latin typeface="+mn-lt"/>
                <a:ea typeface="+mn-ea"/>
                <a:cs typeface="+mn-cs"/>
              </a:rPr>
              <a:t>7</a:t>
            </a:r>
            <a:r>
              <a:rPr lang="zh-CN" altLang="en-US" sz="1200" b="0" i="0" kern="1200" dirty="0">
                <a:solidFill>
                  <a:schemeClr val="tx1"/>
                </a:solidFill>
                <a:effectLst/>
                <a:latin typeface="+mn-lt"/>
                <a:ea typeface="+mn-ea"/>
                <a:cs typeface="+mn-cs"/>
              </a:rPr>
              <a:t>月</a:t>
            </a:r>
            <a:r>
              <a:rPr lang="en-US" altLang="zh-CN" sz="1200" b="0" i="0" kern="1200" dirty="0">
                <a:solidFill>
                  <a:schemeClr val="tx1"/>
                </a:solidFill>
                <a:effectLst/>
                <a:latin typeface="+mn-lt"/>
                <a:ea typeface="+mn-ea"/>
                <a:cs typeface="+mn-cs"/>
              </a:rPr>
              <a:t>31</a:t>
            </a:r>
            <a:r>
              <a:rPr lang="zh-CN" altLang="en-US" sz="1200" b="0" i="0" kern="1200" dirty="0">
                <a:solidFill>
                  <a:schemeClr val="tx1"/>
                </a:solidFill>
                <a:effectLst/>
                <a:latin typeface="+mn-lt"/>
                <a:ea typeface="+mn-ea"/>
                <a:cs typeface="+mn-cs"/>
              </a:rPr>
              <a:t>日－），出生于</a:t>
            </a:r>
            <a:r>
              <a:rPr lang="zh-CN" altLang="en-US" sz="1200" b="0" i="0" u="none" strike="noStrike" kern="1200" dirty="0">
                <a:solidFill>
                  <a:schemeClr val="tx1"/>
                </a:solidFill>
                <a:effectLst/>
                <a:latin typeface="+mn-lt"/>
                <a:ea typeface="+mn-ea"/>
                <a:cs typeface="+mn-cs"/>
                <a:hlinkClick r:id="rId3" tooltip="美国"/>
              </a:rPr>
              <a:t>美国</a:t>
            </a:r>
            <a:r>
              <a:rPr lang="zh-CN" altLang="en-US" sz="1200" b="0" i="0" u="none" strike="noStrike" kern="1200" dirty="0">
                <a:solidFill>
                  <a:schemeClr val="tx1"/>
                </a:solidFill>
                <a:effectLst/>
                <a:latin typeface="+mn-lt"/>
                <a:ea typeface="+mn-ea"/>
                <a:cs typeface="+mn-cs"/>
                <a:hlinkClick r:id="rId4" tooltip="丹佛"/>
              </a:rPr>
              <a:t>丹佛</a:t>
            </a:r>
            <a:r>
              <a:rPr lang="zh-CN" altLang="en-US" sz="1200" b="0" i="0" kern="1200" dirty="0">
                <a:solidFill>
                  <a:schemeClr val="tx1"/>
                </a:solidFill>
                <a:effectLst/>
                <a:latin typeface="+mn-lt"/>
                <a:ea typeface="+mn-ea"/>
                <a:cs typeface="+mn-cs"/>
              </a:rPr>
              <a:t>。是一位在</a:t>
            </a:r>
            <a:r>
              <a:rPr lang="zh-CN" altLang="en-US" sz="1200" b="0" i="0" u="none" strike="noStrike" kern="1200" dirty="0">
                <a:solidFill>
                  <a:schemeClr val="tx1"/>
                </a:solidFill>
                <a:effectLst/>
                <a:latin typeface="+mn-lt"/>
                <a:ea typeface="+mn-ea"/>
                <a:cs typeface="+mn-cs"/>
                <a:hlinkClick r:id="rId5" tooltip="加州大学伯克利分校"/>
              </a:rPr>
              <a:t>加州大学伯克利分校</a:t>
            </a:r>
            <a:r>
              <a:rPr lang="zh-CN" altLang="en-US" sz="1200" b="0" i="0" kern="1200" dirty="0">
                <a:solidFill>
                  <a:schemeClr val="tx1"/>
                </a:solidFill>
                <a:effectLst/>
                <a:latin typeface="+mn-lt"/>
                <a:ea typeface="+mn-ea"/>
                <a:cs typeface="+mn-cs"/>
              </a:rPr>
              <a:t>执教的</a:t>
            </a:r>
            <a:r>
              <a:rPr lang="zh-CN" altLang="en-US" sz="1200" b="0" i="0" u="none" strike="noStrike" kern="1200" dirty="0">
                <a:solidFill>
                  <a:schemeClr val="tx1"/>
                </a:solidFill>
                <a:effectLst/>
                <a:latin typeface="+mn-lt"/>
                <a:ea typeface="+mn-ea"/>
                <a:cs typeface="+mn-cs"/>
                <a:hlinkClick r:id="rId6" tooltip="哲学"/>
              </a:rPr>
              <a:t>哲学</a:t>
            </a:r>
            <a:r>
              <a:rPr lang="zh-CN" altLang="en-US" sz="1200" b="0" i="0" kern="1200" dirty="0">
                <a:solidFill>
                  <a:schemeClr val="tx1"/>
                </a:solidFill>
                <a:effectLst/>
                <a:latin typeface="+mn-lt"/>
                <a:ea typeface="+mn-ea"/>
                <a:cs typeface="+mn-cs"/>
              </a:rPr>
              <a:t>教授。他对</a:t>
            </a:r>
            <a:r>
              <a:rPr lang="zh-CN" altLang="en-US" sz="1200" b="0" i="0" u="none" strike="noStrike" kern="1200" dirty="0">
                <a:solidFill>
                  <a:schemeClr val="tx1"/>
                </a:solidFill>
                <a:effectLst/>
                <a:latin typeface="+mn-lt"/>
                <a:ea typeface="+mn-ea"/>
                <a:cs typeface="+mn-cs"/>
                <a:hlinkClick r:id="rId7" tooltip="语言哲学"/>
              </a:rPr>
              <a:t>语言哲学</a:t>
            </a:r>
            <a:r>
              <a:rPr lang="zh-CN" altLang="en-US" sz="1200" b="0" i="0" kern="1200" dirty="0">
                <a:solidFill>
                  <a:schemeClr val="tx1"/>
                </a:solidFill>
                <a:effectLst/>
                <a:latin typeface="+mn-lt"/>
                <a:ea typeface="+mn-ea"/>
                <a:cs typeface="+mn-cs"/>
              </a:rPr>
              <a:t>、</a:t>
            </a:r>
            <a:r>
              <a:rPr lang="zh-CN" altLang="en-US" sz="1200" b="0" i="0" u="none" strike="noStrike" kern="1200" dirty="0">
                <a:solidFill>
                  <a:schemeClr val="tx1"/>
                </a:solidFill>
                <a:effectLst/>
                <a:latin typeface="+mn-lt"/>
                <a:ea typeface="+mn-ea"/>
                <a:cs typeface="+mn-cs"/>
                <a:hlinkClick r:id="rId8" tooltip="心灵哲学"/>
              </a:rPr>
              <a:t>心灵哲学</a:t>
            </a:r>
            <a:r>
              <a:rPr lang="zh-CN" altLang="en-US" sz="1200" b="0" i="0" kern="1200" dirty="0">
                <a:solidFill>
                  <a:schemeClr val="tx1"/>
                </a:solidFill>
                <a:effectLst/>
                <a:latin typeface="+mn-lt"/>
                <a:ea typeface="+mn-ea"/>
                <a:cs typeface="+mn-cs"/>
              </a:rPr>
              <a:t>和</a:t>
            </a:r>
            <a:r>
              <a:rPr lang="zh-CN" altLang="en-US" sz="1200" b="0" i="0" u="none" strike="noStrike" kern="1200" dirty="0">
                <a:solidFill>
                  <a:schemeClr val="tx1"/>
                </a:solidFill>
                <a:effectLst/>
                <a:latin typeface="+mn-lt"/>
                <a:ea typeface="+mn-ea"/>
                <a:cs typeface="+mn-cs"/>
                <a:hlinkClick r:id="rId9" tooltip="理智"/>
              </a:rPr>
              <a:t>理智</a:t>
            </a:r>
            <a:r>
              <a:rPr lang="zh-CN" altLang="en-US" sz="1200" b="0" i="0" kern="1200" dirty="0">
                <a:solidFill>
                  <a:schemeClr val="tx1"/>
                </a:solidFill>
                <a:effectLst/>
                <a:latin typeface="+mn-lt"/>
                <a:ea typeface="+mn-ea"/>
                <a:cs typeface="+mn-cs"/>
              </a:rPr>
              <a:t>等问题的探讨作出了重要的贡献。此外他还讨论了社会制造的现实和物理现实的特征以及实践推理。</a:t>
            </a:r>
            <a:endParaRPr lang="zh-CN" altLang="en-US" dirty="0"/>
          </a:p>
        </p:txBody>
      </p:sp>
      <p:sp>
        <p:nvSpPr>
          <p:cNvPr id="4" name="灯片编号占位符 3"/>
          <p:cNvSpPr>
            <a:spLocks noGrp="1"/>
          </p:cNvSpPr>
          <p:nvPr>
            <p:ph type="sldNum" sz="quarter" idx="10"/>
          </p:nvPr>
        </p:nvSpPr>
        <p:spPr/>
        <p:txBody>
          <a:bodyPr/>
          <a:lstStyle/>
          <a:p>
            <a:fld id="{0E2E7A3A-F3BF-47C5-9379-1D4CBFC89327}" type="slidenum">
              <a:rPr lang="zh-CN" altLang="en-US" smtClean="0"/>
              <a:pPr/>
              <a:t>10</a:t>
            </a:fld>
            <a:endParaRPr lang="zh-CN" altLang="en-US"/>
          </a:p>
        </p:txBody>
      </p:sp>
    </p:spTree>
    <p:extLst>
      <p:ext uri="{BB962C8B-B14F-4D97-AF65-F5344CB8AC3E}">
        <p14:creationId xmlns:p14="http://schemas.microsoft.com/office/powerpoint/2010/main" val="259212713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安防监控中寻找行人、车辆等位置</a:t>
            </a:r>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112</a:t>
            </a:fld>
            <a:endParaRPr lang="zh-CN" altLang="en-US"/>
          </a:p>
        </p:txBody>
      </p:sp>
    </p:spTree>
    <p:extLst>
      <p:ext uri="{BB962C8B-B14F-4D97-AF65-F5344CB8AC3E}">
        <p14:creationId xmlns:p14="http://schemas.microsoft.com/office/powerpoint/2010/main" val="162266829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分析人类属性，年龄、姿态、外观、动作</a:t>
            </a:r>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113</a:t>
            </a:fld>
            <a:endParaRPr lang="zh-CN" altLang="en-US"/>
          </a:p>
        </p:txBody>
      </p:sp>
    </p:spTree>
    <p:extLst>
      <p:ext uri="{BB962C8B-B14F-4D97-AF65-F5344CB8AC3E}">
        <p14:creationId xmlns:p14="http://schemas.microsoft.com/office/powerpoint/2010/main" val="155290562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a:t>结合 自然语言处理 语音识别多项智能技术</a:t>
            </a:r>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114</a:t>
            </a:fld>
            <a:endParaRPr lang="zh-CN" altLang="en-US"/>
          </a:p>
        </p:txBody>
      </p:sp>
    </p:spTree>
    <p:extLst>
      <p:ext uri="{BB962C8B-B14F-4D97-AF65-F5344CB8AC3E}">
        <p14:creationId xmlns:p14="http://schemas.microsoft.com/office/powerpoint/2010/main" val="66061775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115</a:t>
            </a:fld>
            <a:endParaRPr lang="zh-CN" altLang="en-US"/>
          </a:p>
        </p:txBody>
      </p:sp>
    </p:spTree>
    <p:extLst>
      <p:ext uri="{BB962C8B-B14F-4D97-AF65-F5344CB8AC3E}">
        <p14:creationId xmlns:p14="http://schemas.microsoft.com/office/powerpoint/2010/main" val="1998882328"/>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116</a:t>
            </a:fld>
            <a:endParaRPr lang="zh-CN" altLang="en-US"/>
          </a:p>
        </p:txBody>
      </p:sp>
    </p:spTree>
    <p:extLst>
      <p:ext uri="{BB962C8B-B14F-4D97-AF65-F5344CB8AC3E}">
        <p14:creationId xmlns:p14="http://schemas.microsoft.com/office/powerpoint/2010/main" val="17739291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E2E7A3A-F3BF-47C5-9379-1D4CBFC89327}" type="slidenum">
              <a:rPr lang="zh-CN" altLang="en-US" smtClean="0"/>
              <a:pPr/>
              <a:t>117</a:t>
            </a:fld>
            <a:endParaRPr lang="zh-CN" altLang="en-US"/>
          </a:p>
        </p:txBody>
      </p:sp>
    </p:spTree>
    <p:extLst>
      <p:ext uri="{BB962C8B-B14F-4D97-AF65-F5344CB8AC3E}">
        <p14:creationId xmlns:p14="http://schemas.microsoft.com/office/powerpoint/2010/main" val="224251971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Verdana" panose="020B0604030504040204" charset="0"/>
                <a:ea typeface="宋体" panose="02010600030101010101" pitchFamily="2" charset="-122"/>
              </a:defRPr>
            </a:lvl1pPr>
            <a:lvl2pPr marL="742950" indent="-285750">
              <a:spcBef>
                <a:spcPct val="30000"/>
              </a:spcBef>
              <a:defRPr sz="1200">
                <a:solidFill>
                  <a:schemeClr val="tx1"/>
                </a:solidFill>
                <a:latin typeface="Verdana" panose="020B0604030504040204" charset="0"/>
                <a:ea typeface="宋体" panose="02010600030101010101" pitchFamily="2" charset="-122"/>
              </a:defRPr>
            </a:lvl2pPr>
            <a:lvl3pPr marL="1143000" indent="-228600">
              <a:spcBef>
                <a:spcPct val="30000"/>
              </a:spcBef>
              <a:defRPr sz="1200">
                <a:solidFill>
                  <a:schemeClr val="tx1"/>
                </a:solidFill>
                <a:latin typeface="Verdana" panose="020B0604030504040204" charset="0"/>
                <a:ea typeface="宋体" panose="02010600030101010101" pitchFamily="2" charset="-122"/>
              </a:defRPr>
            </a:lvl3pPr>
            <a:lvl4pPr marL="1600200" indent="-228600">
              <a:spcBef>
                <a:spcPct val="30000"/>
              </a:spcBef>
              <a:defRPr sz="1200">
                <a:solidFill>
                  <a:schemeClr val="tx1"/>
                </a:solidFill>
                <a:latin typeface="Verdana" panose="020B0604030504040204" charset="0"/>
                <a:ea typeface="宋体" panose="02010600030101010101" pitchFamily="2" charset="-122"/>
              </a:defRPr>
            </a:lvl4pPr>
            <a:lvl5pPr marL="2057400" indent="-228600">
              <a:spcBef>
                <a:spcPct val="30000"/>
              </a:spcBef>
              <a:defRPr sz="1200">
                <a:solidFill>
                  <a:schemeClr val="tx1"/>
                </a:solidFill>
                <a:latin typeface="Verdana" panose="020B060403050404020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Verdana" panose="020B0604030504040204" charset="0"/>
                <a:ea typeface="宋体" panose="02010600030101010101" pitchFamily="2" charset="-122"/>
              </a:defRPr>
            </a:lvl9pPr>
          </a:lstStyle>
          <a:p>
            <a:pPr>
              <a:spcBef>
                <a:spcPct val="0"/>
              </a:spcBef>
            </a:pPr>
            <a:fld id="{5EB276E7-C68D-420B-842E-CEAC2B611D54}" type="slidenum">
              <a:rPr lang="en-US" altLang="zh-CN" smtClean="0">
                <a:ea typeface="新宋体" panose="02010609030101010101" pitchFamily="49" charset="-122"/>
              </a:rPr>
              <a:pPr>
                <a:spcBef>
                  <a:spcPct val="0"/>
                </a:spcBef>
              </a:pPr>
              <a:t>118</a:t>
            </a:fld>
            <a:endParaRPr lang="en-US" altLang="zh-CN">
              <a:ea typeface="新宋体" panose="02010609030101010101" pitchFamily="49" charset="-122"/>
            </a:endParaRPr>
          </a:p>
        </p:txBody>
      </p:sp>
      <p:sp>
        <p:nvSpPr>
          <p:cNvPr id="47106" name="Rectangle 2"/>
          <p:cNvSpPr>
            <a:spLocks noGrp="1" noRot="1" noChangeAspect="1" noChangeArrowheads="1" noTextEdit="1"/>
          </p:cNvSpPr>
          <p:nvPr>
            <p:ph type="sldImg"/>
          </p:nvPr>
        </p:nvSpPr>
        <p:spPr/>
      </p:sp>
      <p:sp>
        <p:nvSpPr>
          <p:cNvPr id="47107"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US" altLang="zh-CN">
              <a:latin typeface="Verdana" panose="020B0604030504040204" charset="0"/>
              <a:ea typeface="宋体" panose="02010600030101010101" pitchFamily="2" charset="-122"/>
            </a:endParaRPr>
          </a:p>
        </p:txBody>
      </p:sp>
    </p:spTree>
    <p:extLst>
      <p:ext uri="{BB962C8B-B14F-4D97-AF65-F5344CB8AC3E}">
        <p14:creationId xmlns:p14="http://schemas.microsoft.com/office/powerpoint/2010/main" val="20107193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en-US" altLang="zh-CN" sz="1200" b="0" i="0" u="none" strike="noStrike" kern="1200" dirty="0">
                <a:solidFill>
                  <a:schemeClr val="tx1"/>
                </a:solidFill>
                <a:effectLst/>
                <a:latin typeface="+mn-lt"/>
                <a:ea typeface="+mn-ea"/>
                <a:cs typeface="+mn-cs"/>
                <a:hlinkClick r:id="rId3"/>
              </a:rPr>
              <a:t>James Moor</a:t>
            </a:r>
            <a:r>
              <a:rPr lang="en-US" altLang="zh-CN" sz="1200" b="0" i="0" kern="1200" dirty="0">
                <a:solidFill>
                  <a:schemeClr val="tx1"/>
                </a:solidFill>
                <a:effectLst/>
                <a:latin typeface="+mn-lt"/>
                <a:ea typeface="+mn-ea"/>
                <a:cs typeface="+mn-cs"/>
              </a:rPr>
              <a:t>, the director of AI@50</a:t>
            </a:r>
          </a:p>
          <a:p>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克劳德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艾尔伍德</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香农，美国数学家、电子工程师和密码学家，被誉为信息论的创始人。香农是密歇根大学学士，麻省理工学院博士。 </a:t>
            </a:r>
            <a:r>
              <a:rPr lang="en-US" altLang="zh-CN" sz="1200" b="0" i="0" kern="1200" dirty="0">
                <a:solidFill>
                  <a:schemeClr val="tx1"/>
                </a:solidFill>
                <a:effectLst/>
                <a:latin typeface="+mn-lt"/>
                <a:ea typeface="+mn-ea"/>
                <a:cs typeface="+mn-cs"/>
              </a:rPr>
              <a:t>1948</a:t>
            </a:r>
            <a:r>
              <a:rPr lang="zh-CN" altLang="en-US" sz="1200" b="0" i="0" kern="1200" dirty="0">
                <a:solidFill>
                  <a:schemeClr val="tx1"/>
                </a:solidFill>
                <a:effectLst/>
                <a:latin typeface="+mn-lt"/>
                <a:ea typeface="+mn-ea"/>
                <a:cs typeface="+mn-cs"/>
              </a:rPr>
              <a:t>年，香农发表了划时代的论文</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通信的数学原理，奠定了现代信息论的基础。不仅如此，香农还被认为是数字计算机理论和数字电路设计理论的创始人。</a:t>
            </a:r>
            <a:endParaRPr lang="zh-CN" altLang="en-US" dirty="0"/>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11</a:t>
            </a:fld>
            <a:endParaRPr lang="en-US" altLang="zh-CN"/>
          </a:p>
        </p:txBody>
      </p:sp>
    </p:spTree>
    <p:extLst>
      <p:ext uri="{BB962C8B-B14F-4D97-AF65-F5344CB8AC3E}">
        <p14:creationId xmlns:p14="http://schemas.microsoft.com/office/powerpoint/2010/main" val="1686005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14</a:t>
            </a:fld>
            <a:endParaRPr lang="en-US" altLang="zh-CN"/>
          </a:p>
        </p:txBody>
      </p:sp>
    </p:spTree>
    <p:extLst>
      <p:ext uri="{BB962C8B-B14F-4D97-AF65-F5344CB8AC3E}">
        <p14:creationId xmlns:p14="http://schemas.microsoft.com/office/powerpoint/2010/main" val="6565188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15</a:t>
            </a:fld>
            <a:endParaRPr lang="en-US" altLang="zh-CN"/>
          </a:p>
        </p:txBody>
      </p:sp>
    </p:spTree>
    <p:extLst>
      <p:ext uri="{BB962C8B-B14F-4D97-AF65-F5344CB8AC3E}">
        <p14:creationId xmlns:p14="http://schemas.microsoft.com/office/powerpoint/2010/main" val="15243523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32A24C18-2C17-4234-9FE5-A00E12572E7B}" type="slidenum">
              <a:rPr lang="en-US" altLang="zh-CN" smtClean="0"/>
              <a:pPr>
                <a:defRPr/>
              </a:pPr>
              <a:t>16</a:t>
            </a:fld>
            <a:endParaRPr lang="en-US" altLang="zh-CN"/>
          </a:p>
        </p:txBody>
      </p:sp>
    </p:spTree>
    <p:extLst>
      <p:ext uri="{BB962C8B-B14F-4D97-AF65-F5344CB8AC3E}">
        <p14:creationId xmlns:p14="http://schemas.microsoft.com/office/powerpoint/2010/main" val="14582419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Master" Target="../slideMasters/slideMaster1.xml"/><Relationship Id="rId4"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4" name="Picture 2" descr="礼堂5"/>
          <p:cNvPicPr>
            <a:picLocks noChangeAspect="1" noChangeArrowheads="1"/>
          </p:cNvPicPr>
          <p:nvPr/>
        </p:nvPicPr>
        <p:blipFill>
          <a:blip r:embed="rId2" cstate="print"/>
          <a:srcRect/>
          <a:stretch>
            <a:fillRect/>
          </a:stretch>
        </p:blipFill>
        <p:spPr bwMode="auto">
          <a:xfrm>
            <a:off x="3924300" y="5372100"/>
            <a:ext cx="5219700" cy="1485900"/>
          </a:xfrm>
          <a:prstGeom prst="rect">
            <a:avLst/>
          </a:prstGeom>
          <a:noFill/>
          <a:ln w="9525">
            <a:noFill/>
            <a:miter lim="800000"/>
            <a:headEnd/>
            <a:tailEnd/>
          </a:ln>
        </p:spPr>
      </p:pic>
      <p:pic>
        <p:nvPicPr>
          <p:cNvPr id="5" name="Picture 9" descr="二校门"/>
          <p:cNvPicPr>
            <a:picLocks noChangeAspect="1" noChangeArrowheads="1"/>
          </p:cNvPicPr>
          <p:nvPr/>
        </p:nvPicPr>
        <p:blipFill>
          <a:blip r:embed="rId3" cstate="print"/>
          <a:srcRect/>
          <a:stretch>
            <a:fillRect/>
          </a:stretch>
        </p:blipFill>
        <p:spPr bwMode="auto">
          <a:xfrm>
            <a:off x="0" y="4267200"/>
            <a:ext cx="2163763" cy="2590800"/>
          </a:xfrm>
          <a:prstGeom prst="rect">
            <a:avLst/>
          </a:prstGeom>
          <a:noFill/>
          <a:ln w="9525">
            <a:noFill/>
            <a:miter lim="800000"/>
            <a:headEnd/>
            <a:tailEnd/>
          </a:ln>
        </p:spPr>
      </p:pic>
      <p:sp>
        <p:nvSpPr>
          <p:cNvPr id="6" name="Text Box 5"/>
          <p:cNvSpPr txBox="1">
            <a:spLocks noChangeArrowheads="1"/>
          </p:cNvSpPr>
          <p:nvPr/>
        </p:nvSpPr>
        <p:spPr bwMode="auto">
          <a:xfrm>
            <a:off x="8382000" y="115888"/>
            <a:ext cx="762000" cy="366712"/>
          </a:xfrm>
          <a:prstGeom prst="rect">
            <a:avLst/>
          </a:prstGeom>
          <a:noFill/>
          <a:ln w="9525">
            <a:noFill/>
            <a:miter lim="800000"/>
            <a:headEnd/>
            <a:tailEnd/>
          </a:ln>
          <a:effectLst/>
        </p:spPr>
        <p:txBody>
          <a:bodyPr>
            <a:spAutoFit/>
          </a:bodyPr>
          <a:lstStyle/>
          <a:p>
            <a:pPr>
              <a:spcBef>
                <a:spcPct val="50000"/>
              </a:spcBef>
              <a:defRPr/>
            </a:pPr>
            <a:r>
              <a:rPr lang="en-US" altLang="zh-CN" sz="1800" dirty="0">
                <a:solidFill>
                  <a:srgbClr val="7030A0"/>
                </a:solidFill>
                <a:latin typeface="Tahoma" pitchFamily="34" charset="0"/>
                <a:ea typeface="宋体" pitchFamily="2" charset="-122"/>
              </a:rPr>
              <a:t>-</a:t>
            </a:r>
            <a:fld id="{2CC637B9-159B-42F5-B10C-40EC1698F571}" type="slidenum">
              <a:rPr lang="en-US" altLang="zh-CN" sz="1800">
                <a:solidFill>
                  <a:srgbClr val="7030A0"/>
                </a:solidFill>
                <a:latin typeface="Tahoma" pitchFamily="34" charset="0"/>
                <a:ea typeface="宋体" pitchFamily="2" charset="-122"/>
              </a:rPr>
              <a:pPr>
                <a:spcBef>
                  <a:spcPct val="50000"/>
                </a:spcBef>
                <a:defRPr/>
              </a:pPr>
              <a:t>‹#›</a:t>
            </a:fld>
            <a:r>
              <a:rPr lang="en-US" altLang="zh-CN" sz="1800" dirty="0">
                <a:solidFill>
                  <a:srgbClr val="7030A0"/>
                </a:solidFill>
                <a:latin typeface="Tahoma" pitchFamily="34" charset="0"/>
                <a:ea typeface="宋体" pitchFamily="2" charset="-122"/>
              </a:rPr>
              <a:t>-</a:t>
            </a:r>
          </a:p>
        </p:txBody>
      </p:sp>
      <p:pic>
        <p:nvPicPr>
          <p:cNvPr id="7" name="Picture 11" descr="02_02"/>
          <p:cNvPicPr>
            <a:picLocks noChangeAspect="1" noChangeArrowheads="1"/>
          </p:cNvPicPr>
          <p:nvPr/>
        </p:nvPicPr>
        <p:blipFill>
          <a:blip r:embed="rId4" cstate="print"/>
          <a:srcRect l="7144"/>
          <a:stretch>
            <a:fillRect/>
          </a:stretch>
        </p:blipFill>
        <p:spPr bwMode="auto">
          <a:xfrm>
            <a:off x="0" y="0"/>
            <a:ext cx="5741988" cy="1857375"/>
          </a:xfrm>
          <a:prstGeom prst="rect">
            <a:avLst/>
          </a:prstGeom>
          <a:noFill/>
          <a:ln w="9525">
            <a:noFill/>
            <a:miter lim="800000"/>
            <a:headEnd/>
            <a:tailEnd/>
          </a:ln>
        </p:spPr>
      </p:pic>
      <p:sp>
        <p:nvSpPr>
          <p:cNvPr id="242690" name="Rectangle 6"/>
          <p:cNvSpPr>
            <a:spLocks noGrp="1" noChangeArrowheads="1"/>
          </p:cNvSpPr>
          <p:nvPr>
            <p:ph type="ctrTitle"/>
          </p:nvPr>
        </p:nvSpPr>
        <p:spPr>
          <a:xfrm>
            <a:off x="395288" y="2133600"/>
            <a:ext cx="8353425" cy="1470025"/>
          </a:xfrm>
        </p:spPr>
        <p:txBody>
          <a:bodyPr/>
          <a:lstStyle>
            <a:lvl1pPr>
              <a:defRPr sz="4800" b="0" smtClean="0"/>
            </a:lvl1pPr>
          </a:lstStyle>
          <a:p>
            <a:r>
              <a:rPr lang="en-US" altLang="zh-CN"/>
              <a:t>Click to edit Master title style</a:t>
            </a:r>
            <a:endParaRPr lang="zh-CN" altLang="en-US"/>
          </a:p>
        </p:txBody>
      </p:sp>
      <p:sp>
        <p:nvSpPr>
          <p:cNvPr id="242691" name="Rectangle 7"/>
          <p:cNvSpPr>
            <a:spLocks noGrp="1" noChangeArrowheads="1"/>
          </p:cNvSpPr>
          <p:nvPr>
            <p:ph type="subTitle" idx="1"/>
          </p:nvPr>
        </p:nvSpPr>
        <p:spPr>
          <a:xfrm>
            <a:off x="1371600" y="3886200"/>
            <a:ext cx="6400800" cy="1752600"/>
          </a:xfrm>
        </p:spPr>
        <p:txBody>
          <a:bodyPr/>
          <a:lstStyle>
            <a:lvl1pPr marL="0" indent="0" algn="ctr">
              <a:buFont typeface="Wingdings" pitchFamily="2" charset="2"/>
              <a:buNone/>
              <a:defRPr smtClean="0"/>
            </a:lvl1pPr>
          </a:lstStyle>
          <a:p>
            <a:r>
              <a:rPr lang="en-US" altLang="zh-CN"/>
              <a:t>Click to edit Master subtitle style</a:t>
            </a:r>
            <a:endParaRPr lang="zh-CN" altLang="en-US"/>
          </a:p>
        </p:txBody>
      </p:sp>
      <p:sp>
        <p:nvSpPr>
          <p:cNvPr id="8" name="Rectangle 8"/>
          <p:cNvSpPr>
            <a:spLocks noGrp="1" noChangeArrowheads="1"/>
          </p:cNvSpPr>
          <p:nvPr>
            <p:ph type="dt" sz="half" idx="10"/>
          </p:nvPr>
        </p:nvSpPr>
        <p:spPr>
          <a:xfrm>
            <a:off x="457200" y="6245225"/>
            <a:ext cx="2133600" cy="476250"/>
          </a:xfrm>
        </p:spPr>
        <p:txBody>
          <a:bodyPr/>
          <a:lstStyle>
            <a:lvl1pPr algn="l">
              <a:lnSpc>
                <a:spcPct val="100000"/>
              </a:lnSpc>
              <a:defRPr sz="1200" b="0">
                <a:latin typeface="Arial" charset="0"/>
                <a:ea typeface="宋体" pitchFamily="2" charset="-122"/>
              </a:defRPr>
            </a:lvl1pPr>
          </a:lstStyle>
          <a:p>
            <a:fld id="{26B7DFE7-296A-4E78-B3EF-50015E106036}" type="datetimeFigureOut">
              <a:rPr lang="zh-CN" altLang="en-US" smtClean="0"/>
              <a:pPr/>
              <a:t>2017/9/6</a:t>
            </a:fld>
            <a:endParaRPr lang="zh-CN" altLang="en-US"/>
          </a:p>
        </p:txBody>
      </p:sp>
      <p:sp>
        <p:nvSpPr>
          <p:cNvPr id="9" name="Rectangle 9"/>
          <p:cNvSpPr>
            <a:spLocks noGrp="1" noChangeArrowheads="1"/>
          </p:cNvSpPr>
          <p:nvPr>
            <p:ph type="ftr" sz="quarter" idx="11"/>
          </p:nvPr>
        </p:nvSpPr>
        <p:spPr>
          <a:xfrm>
            <a:off x="3124200" y="6245225"/>
            <a:ext cx="2895600" cy="476250"/>
          </a:xfrm>
        </p:spPr>
        <p:txBody>
          <a:bodyPr/>
          <a:lstStyle>
            <a:lvl1pPr algn="ctr">
              <a:lnSpc>
                <a:spcPct val="100000"/>
              </a:lnSpc>
              <a:defRPr sz="1200" b="0">
                <a:latin typeface="Arial" charset="0"/>
                <a:ea typeface="宋体" pitchFamily="2" charset="-122"/>
              </a:defRPr>
            </a:lvl1pPr>
          </a:lstStyle>
          <a:p>
            <a:endParaRPr lang="zh-CN" altLang="en-US"/>
          </a:p>
        </p:txBody>
      </p:sp>
      <p:sp>
        <p:nvSpPr>
          <p:cNvPr id="10" name="Rectangle 10"/>
          <p:cNvSpPr>
            <a:spLocks noGrp="1" noChangeArrowheads="1"/>
          </p:cNvSpPr>
          <p:nvPr>
            <p:ph type="sldNum" sz="quarter" idx="12"/>
          </p:nvPr>
        </p:nvSpPr>
        <p:spPr>
          <a:xfrm>
            <a:off x="6553200" y="6245225"/>
            <a:ext cx="2133600" cy="476250"/>
          </a:xfrm>
        </p:spPr>
        <p:txBody>
          <a:bodyPr/>
          <a:lstStyle>
            <a:lvl1pPr algn="r">
              <a:lnSpc>
                <a:spcPct val="100000"/>
              </a:lnSpc>
              <a:defRPr sz="1200" b="0">
                <a:latin typeface="Arial Black" pitchFamily="34" charset="0"/>
                <a:ea typeface="宋体" pitchFamily="2" charset="-122"/>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竖排文字占位符 2"/>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53200" y="228600"/>
            <a:ext cx="1981200" cy="5791200"/>
          </a:xfrm>
        </p:spPr>
        <p:txBody>
          <a:bodyPr vert="eaVert"/>
          <a:lstStyle/>
          <a:p>
            <a:r>
              <a:rPr lang="en-US" altLang="zh-CN"/>
              <a:t>Click to edit Master title style</a:t>
            </a:r>
            <a:endParaRPr lang="zh-CN" altLang="en-US"/>
          </a:p>
        </p:txBody>
      </p:sp>
      <p:sp>
        <p:nvSpPr>
          <p:cNvPr id="3" name="竖排文字占位符 2"/>
          <p:cNvSpPr>
            <a:spLocks noGrp="1"/>
          </p:cNvSpPr>
          <p:nvPr>
            <p:ph type="body" orient="vert" idx="1"/>
          </p:nvPr>
        </p:nvSpPr>
        <p:spPr>
          <a:xfrm>
            <a:off x="609600" y="228600"/>
            <a:ext cx="5791200" cy="5791200"/>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xAndObj" preserve="1">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428604"/>
            <a:ext cx="7599362" cy="714396"/>
          </a:xfrm>
        </p:spPr>
        <p:txBody>
          <a:bodyPr/>
          <a:lstStyle/>
          <a:p>
            <a:r>
              <a:rPr lang="en-US" altLang="zh-CN"/>
              <a:t>Click to edit Master title style</a:t>
            </a:r>
            <a:endParaRPr lang="zh-CN" altLang="en-US" dirty="0"/>
          </a:p>
        </p:txBody>
      </p:sp>
      <p:sp>
        <p:nvSpPr>
          <p:cNvPr id="3" name="文本占位符 2"/>
          <p:cNvSpPr>
            <a:spLocks noGrp="1"/>
          </p:cNvSpPr>
          <p:nvPr>
            <p:ph type="body" sz="half" idx="1"/>
          </p:nvPr>
        </p:nvSpPr>
        <p:spPr>
          <a:xfrm>
            <a:off x="609600" y="1600200"/>
            <a:ext cx="3886200" cy="4419600"/>
          </a:xfrm>
        </p:spPr>
        <p:txBody>
          <a:bodyPr/>
          <a:lstStyle>
            <a:lvl1pPr>
              <a:buFont typeface="Wingdings" pitchFamily="2" charset="2"/>
              <a:buChar char="n"/>
              <a:defRPr/>
            </a:lvl1pPr>
            <a:lvl2pPr>
              <a:buClr>
                <a:srgbClr val="C00000"/>
              </a:buClr>
              <a:buSzPct val="80000"/>
              <a:buFont typeface="Wingdings" pitchFamily="2" charset="2"/>
              <a:buChar char="n"/>
              <a:defRPr/>
            </a:lvl2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dirty="0"/>
          </a:p>
        </p:txBody>
      </p:sp>
      <p:sp>
        <p:nvSpPr>
          <p:cNvPr id="4" name="内容占位符 3"/>
          <p:cNvSpPr>
            <a:spLocks noGrp="1"/>
          </p:cNvSpPr>
          <p:nvPr>
            <p:ph sz="half" idx="2"/>
          </p:nvPr>
        </p:nvSpPr>
        <p:spPr>
          <a:xfrm>
            <a:off x="4648200" y="1600200"/>
            <a:ext cx="3886200" cy="44196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reserve="1">
  <p:cSld name="标题，文本与两项内容">
    <p:spTree>
      <p:nvGrpSpPr>
        <p:cNvPr id="1" name=""/>
        <p:cNvGrpSpPr/>
        <p:nvPr/>
      </p:nvGrpSpPr>
      <p:grpSpPr>
        <a:xfrm>
          <a:off x="0" y="0"/>
          <a:ext cx="0" cy="0"/>
          <a:chOff x="0" y="0"/>
          <a:chExt cx="0" cy="0"/>
        </a:xfrm>
      </p:grpSpPr>
      <p:sp>
        <p:nvSpPr>
          <p:cNvPr id="2" name="标题 1"/>
          <p:cNvSpPr>
            <a:spLocks noGrp="1"/>
          </p:cNvSpPr>
          <p:nvPr>
            <p:ph type="title"/>
          </p:nvPr>
        </p:nvSpPr>
        <p:spPr>
          <a:xfrm>
            <a:off x="611188" y="228600"/>
            <a:ext cx="7599362" cy="914400"/>
          </a:xfrm>
        </p:spPr>
        <p:txBody>
          <a:bodyPr/>
          <a:lstStyle/>
          <a:p>
            <a:r>
              <a:rPr lang="en-US" altLang="zh-CN"/>
              <a:t>Click to edit Master title style</a:t>
            </a:r>
            <a:endParaRPr lang="zh-CN" altLang="en-US"/>
          </a:p>
        </p:txBody>
      </p:sp>
      <p:sp>
        <p:nvSpPr>
          <p:cNvPr id="3" name="文本占位符 2"/>
          <p:cNvSpPr>
            <a:spLocks noGrp="1"/>
          </p:cNvSpPr>
          <p:nvPr>
            <p:ph type="body" sz="half" idx="1"/>
          </p:nvPr>
        </p:nvSpPr>
        <p:spPr>
          <a:xfrm>
            <a:off x="609600" y="1600200"/>
            <a:ext cx="3886200" cy="44196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quarter" idx="2"/>
          </p:nvPr>
        </p:nvSpPr>
        <p:spPr>
          <a:xfrm>
            <a:off x="4648200" y="1600200"/>
            <a:ext cx="3886200" cy="21336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内容占位符 4"/>
          <p:cNvSpPr>
            <a:spLocks noGrp="1"/>
          </p:cNvSpPr>
          <p:nvPr>
            <p:ph sz="quarter" idx="3"/>
          </p:nvPr>
        </p:nvSpPr>
        <p:spPr>
          <a:xfrm>
            <a:off x="4648200" y="3886200"/>
            <a:ext cx="3886200" cy="2133600"/>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7" name="Rectangle 9"/>
          <p:cNvSpPr>
            <a:spLocks noGrp="1" noChangeArrowheads="1"/>
          </p:cNvSpPr>
          <p:nvPr>
            <p:ph type="ftr" sz="quarter" idx="11"/>
          </p:nvPr>
        </p:nvSpPr>
        <p:spPr>
          <a:ln/>
        </p:spPr>
        <p:txBody>
          <a:bodyPr/>
          <a:lstStyle>
            <a:lvl1pPr>
              <a:defRPr/>
            </a:lvl1pPr>
          </a:lstStyle>
          <a:p>
            <a:endParaRPr lang="zh-CN" altLang="en-US"/>
          </a:p>
        </p:txBody>
      </p:sp>
      <p:sp>
        <p:nvSpPr>
          <p:cNvPr id="8"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1758984" y="228584"/>
            <a:ext cx="7599362" cy="914400"/>
          </a:xfrm>
        </p:spPr>
        <p:txBody>
          <a:bodyPr/>
          <a:lstStyle/>
          <a:p>
            <a:r>
              <a:rPr lang="en-US" altLang="zh-CN"/>
              <a:t>Click to edit Master title style</a:t>
            </a:r>
            <a:endParaRPr lang="zh-CN" altLang="en-US"/>
          </a:p>
        </p:txBody>
      </p:sp>
      <p:sp>
        <p:nvSpPr>
          <p:cNvPr id="3" name="内容占位符 2"/>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en-US" altLang="zh-CN"/>
              <a:t>Click to edit Master title style</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ltLang="zh-CN"/>
              <a:t>Click to edit Master text styles</a:t>
            </a:r>
          </a:p>
        </p:txBody>
      </p:sp>
      <p:sp>
        <p:nvSpPr>
          <p:cNvPr id="4"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5" name="Rectangle 9"/>
          <p:cNvSpPr>
            <a:spLocks noGrp="1" noChangeArrowheads="1"/>
          </p:cNvSpPr>
          <p:nvPr>
            <p:ph type="ftr" sz="quarter" idx="11"/>
          </p:nvPr>
        </p:nvSpPr>
        <p:spPr>
          <a:ln/>
        </p:spPr>
        <p:txBody>
          <a:bodyPr/>
          <a:lstStyle>
            <a:lvl1pPr>
              <a:defRPr/>
            </a:lvl1pPr>
          </a:lstStyle>
          <a:p>
            <a:endParaRPr lang="zh-CN" altLang="en-US"/>
          </a:p>
        </p:txBody>
      </p:sp>
      <p:sp>
        <p:nvSpPr>
          <p:cNvPr id="6"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内容占位符 2"/>
          <p:cNvSpPr>
            <a:spLocks noGrp="1"/>
          </p:cNvSpPr>
          <p:nvPr>
            <p:ph sz="half" idx="1"/>
          </p:nvPr>
        </p:nvSpPr>
        <p:spPr>
          <a:xfrm>
            <a:off x="6096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内容占位符 3"/>
          <p:cNvSpPr>
            <a:spLocks noGrp="1"/>
          </p:cNvSpPr>
          <p:nvPr>
            <p:ph sz="half" idx="2"/>
          </p:nvPr>
        </p:nvSpPr>
        <p:spPr>
          <a:xfrm>
            <a:off x="4648200" y="1600200"/>
            <a:ext cx="3886200" cy="44196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en-US" altLang="zh-CN"/>
              <a:t>Click to edit Master title style</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8" name="Rectangle 9"/>
          <p:cNvSpPr>
            <a:spLocks noGrp="1" noChangeArrowheads="1"/>
          </p:cNvSpPr>
          <p:nvPr>
            <p:ph type="ftr" sz="quarter" idx="11"/>
          </p:nvPr>
        </p:nvSpPr>
        <p:spPr>
          <a:ln/>
        </p:spPr>
        <p:txBody>
          <a:bodyPr/>
          <a:lstStyle>
            <a:lvl1pPr>
              <a:defRPr/>
            </a:lvl1pPr>
          </a:lstStyle>
          <a:p>
            <a:endParaRPr lang="zh-CN" altLang="en-US"/>
          </a:p>
        </p:txBody>
      </p:sp>
      <p:sp>
        <p:nvSpPr>
          <p:cNvPr id="9"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Click to edit Master title style</a:t>
            </a:r>
            <a:endParaRPr lang="zh-CN" altLang="en-US"/>
          </a:p>
        </p:txBody>
      </p:sp>
      <p:sp>
        <p:nvSpPr>
          <p:cNvPr id="3"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4" name="Rectangle 9"/>
          <p:cNvSpPr>
            <a:spLocks noGrp="1" noChangeArrowheads="1"/>
          </p:cNvSpPr>
          <p:nvPr>
            <p:ph type="ftr" sz="quarter" idx="11"/>
          </p:nvPr>
        </p:nvSpPr>
        <p:spPr>
          <a:ln/>
        </p:spPr>
        <p:txBody>
          <a:bodyPr/>
          <a:lstStyle>
            <a:lvl1pPr>
              <a:defRPr/>
            </a:lvl1pPr>
          </a:lstStyle>
          <a:p>
            <a:endParaRPr lang="zh-CN" altLang="en-US"/>
          </a:p>
        </p:txBody>
      </p:sp>
      <p:sp>
        <p:nvSpPr>
          <p:cNvPr id="5"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3" name="Rectangle 9"/>
          <p:cNvSpPr>
            <a:spLocks noGrp="1" noChangeArrowheads="1"/>
          </p:cNvSpPr>
          <p:nvPr>
            <p:ph type="ftr" sz="quarter" idx="11"/>
          </p:nvPr>
        </p:nvSpPr>
        <p:spPr>
          <a:ln/>
        </p:spPr>
        <p:txBody>
          <a:bodyPr/>
          <a:lstStyle>
            <a:lvl1pPr>
              <a:defRPr/>
            </a:lvl1pPr>
          </a:lstStyle>
          <a:p>
            <a:endParaRPr lang="zh-CN" altLang="en-US"/>
          </a:p>
        </p:txBody>
      </p:sp>
      <p:sp>
        <p:nvSpPr>
          <p:cNvPr id="4"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en-US" altLang="zh-CN"/>
              <a:t>Click to edit Master title style</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en-US" altLang="zh-CN"/>
              <a:t>Click to edit Master title style</a:t>
            </a:r>
            <a:endParaRPr lang="zh-CN" altLang="en-US"/>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altLang="zh-CN" noProof="0"/>
              <a:t>Click icon to add picture</a:t>
            </a:r>
            <a:endParaRPr lang="zh-CN" altLang="en-US" noProof="0"/>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ltLang="zh-CN"/>
              <a:t>Click to edit Master text styles</a:t>
            </a:r>
          </a:p>
        </p:txBody>
      </p:sp>
      <p:sp>
        <p:nvSpPr>
          <p:cNvPr id="5" name="Rectangle 8"/>
          <p:cNvSpPr>
            <a:spLocks noGrp="1" noChangeArrowheads="1"/>
          </p:cNvSpPr>
          <p:nvPr>
            <p:ph type="dt" sz="half" idx="10"/>
          </p:nvPr>
        </p:nvSpPr>
        <p:spPr>
          <a:ln/>
        </p:spPr>
        <p:txBody>
          <a:bodyPr/>
          <a:lstStyle>
            <a:lvl1pPr>
              <a:defRPr/>
            </a:lvl1pPr>
          </a:lstStyle>
          <a:p>
            <a:fld id="{26B7DFE7-296A-4E78-B3EF-50015E106036}" type="datetimeFigureOut">
              <a:rPr lang="zh-CN" altLang="en-US" smtClean="0"/>
              <a:pPr/>
              <a:t>2017/9/6</a:t>
            </a:fld>
            <a:endParaRPr lang="zh-CN" altLang="en-US"/>
          </a:p>
        </p:txBody>
      </p:sp>
      <p:sp>
        <p:nvSpPr>
          <p:cNvPr id="6" name="Rectangle 9"/>
          <p:cNvSpPr>
            <a:spLocks noGrp="1" noChangeArrowheads="1"/>
          </p:cNvSpPr>
          <p:nvPr>
            <p:ph type="ftr" sz="quarter" idx="11"/>
          </p:nvPr>
        </p:nvSpPr>
        <p:spPr>
          <a:ln/>
        </p:spPr>
        <p:txBody>
          <a:bodyPr/>
          <a:lstStyle>
            <a:lvl1pPr>
              <a:defRPr/>
            </a:lvl1pPr>
          </a:lstStyle>
          <a:p>
            <a:endParaRPr lang="zh-CN" altLang="en-US"/>
          </a:p>
        </p:txBody>
      </p:sp>
      <p:sp>
        <p:nvSpPr>
          <p:cNvPr id="7" name="Rectangle 10"/>
          <p:cNvSpPr>
            <a:spLocks noGrp="1" noChangeArrowheads="1"/>
          </p:cNvSpPr>
          <p:nvPr>
            <p:ph type="sldNum" sz="quarter" idx="12"/>
          </p:nvPr>
        </p:nvSpPr>
        <p:spPr>
          <a:ln/>
        </p:spPr>
        <p:txBody>
          <a:bodyPr/>
          <a:lstStyle>
            <a:lvl1pPr>
              <a:defRPr/>
            </a:lvl1pPr>
          </a:lstStyle>
          <a:p>
            <a:fld id="{1B02F7CC-71F6-48FB-B49B-6106E807B109}" type="slidenum">
              <a:rPr lang="zh-CN" altLang="en-US" smtClean="0"/>
              <a:pPr/>
              <a:t>‹#›</a:t>
            </a:fld>
            <a:endParaRPr lang="zh-CN" altLang="en-US"/>
          </a:p>
        </p:txBody>
      </p:sp>
    </p:spTree>
  </p:cSld>
  <p:clrMapOvr>
    <a:masterClrMapping/>
  </p:clrMapOvr>
  <p:transition>
    <p:zoom/>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1.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6"/>
          <p:cNvSpPr>
            <a:spLocks noGrp="1" noChangeArrowheads="1"/>
          </p:cNvSpPr>
          <p:nvPr>
            <p:ph type="title"/>
          </p:nvPr>
        </p:nvSpPr>
        <p:spPr bwMode="auto">
          <a:xfrm>
            <a:off x="1042988" y="188913"/>
            <a:ext cx="7058025" cy="719137"/>
          </a:xfrm>
          <a:prstGeom prst="rect">
            <a:avLst/>
          </a:prstGeom>
          <a:noFill/>
          <a:ln w="9525">
            <a:noFill/>
            <a:miter lim="800000"/>
            <a:headEnd/>
            <a:tailEnd/>
          </a:ln>
        </p:spPr>
        <p:txBody>
          <a:bodyPr vert="horz" wrap="square" lIns="91440" tIns="45720" rIns="91440" bIns="45720" numCol="1" anchor="ctr" anchorCtr="0" compatLnSpc="1">
            <a:prstTxWarp prst="textNoShape">
              <a:avLst/>
            </a:prstTxWarp>
          </a:bodyPr>
          <a:lstStyle/>
          <a:p>
            <a:pPr lvl="0"/>
            <a:r>
              <a:rPr lang="zh-CN" altLang="en-US"/>
              <a:t>单击此处编辑母版标题样式</a:t>
            </a:r>
          </a:p>
        </p:txBody>
      </p:sp>
      <p:sp>
        <p:nvSpPr>
          <p:cNvPr id="1027" name="Rectangle 7"/>
          <p:cNvSpPr>
            <a:spLocks noGrp="1" noChangeArrowheads="1"/>
          </p:cNvSpPr>
          <p:nvPr>
            <p:ph type="body" idx="1"/>
          </p:nvPr>
        </p:nvSpPr>
        <p:spPr bwMode="auto">
          <a:xfrm>
            <a:off x="611188" y="1196975"/>
            <a:ext cx="7924800" cy="496887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104" name="Rectangle 8"/>
          <p:cNvSpPr>
            <a:spLocks noGrp="1" noChangeArrowheads="1"/>
          </p:cNvSpPr>
          <p:nvPr>
            <p:ph type="dt" sz="half" idx="2"/>
          </p:nvPr>
        </p:nvSpPr>
        <p:spPr bwMode="auto">
          <a:xfrm>
            <a:off x="457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l">
              <a:lnSpc>
                <a:spcPct val="100000"/>
              </a:lnSpc>
              <a:defRPr sz="1200" b="0">
                <a:latin typeface="Arial" charset="0"/>
                <a:ea typeface="宋体" pitchFamily="2" charset="-122"/>
              </a:defRPr>
            </a:lvl1pPr>
          </a:lstStyle>
          <a:p>
            <a:fld id="{26B7DFE7-296A-4E78-B3EF-50015E106036}" type="datetimeFigureOut">
              <a:rPr lang="zh-CN" altLang="en-US" smtClean="0"/>
              <a:pPr/>
              <a:t>2017/9/6</a:t>
            </a:fld>
            <a:endParaRPr lang="zh-CN" altLang="en-US"/>
          </a:p>
        </p:txBody>
      </p:sp>
      <p:sp>
        <p:nvSpPr>
          <p:cNvPr id="4105" name="Rectangle 9"/>
          <p:cNvSpPr>
            <a:spLocks noGrp="1" noChangeArrowheads="1"/>
          </p:cNvSpPr>
          <p:nvPr>
            <p:ph type="ftr" sz="quarter" idx="3"/>
          </p:nvPr>
        </p:nvSpPr>
        <p:spPr bwMode="auto">
          <a:xfrm>
            <a:off x="3124200" y="6248400"/>
            <a:ext cx="2895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ctr">
              <a:lnSpc>
                <a:spcPct val="100000"/>
              </a:lnSpc>
              <a:defRPr sz="1200" b="0">
                <a:latin typeface="Arial" charset="0"/>
                <a:ea typeface="宋体" pitchFamily="2" charset="-122"/>
              </a:defRPr>
            </a:lvl1pPr>
          </a:lstStyle>
          <a:p>
            <a:endParaRPr lang="zh-CN" altLang="en-US"/>
          </a:p>
        </p:txBody>
      </p:sp>
      <p:sp>
        <p:nvSpPr>
          <p:cNvPr id="4106" name="Rectangle 10"/>
          <p:cNvSpPr>
            <a:spLocks noGrp="1" noChangeArrowheads="1"/>
          </p:cNvSpPr>
          <p:nvPr>
            <p:ph type="sldNum" sz="quarter" idx="4"/>
          </p:nvPr>
        </p:nvSpPr>
        <p:spPr bwMode="auto">
          <a:xfrm>
            <a:off x="6553200" y="6248400"/>
            <a:ext cx="21336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lnSpc>
                <a:spcPct val="100000"/>
              </a:lnSpc>
              <a:defRPr sz="1200" b="0">
                <a:latin typeface="Arial Black" pitchFamily="34" charset="0"/>
                <a:ea typeface="宋体" pitchFamily="2" charset="-122"/>
              </a:defRPr>
            </a:lvl1pPr>
          </a:lstStyle>
          <a:p>
            <a:fld id="{1B02F7CC-71F6-48FB-B49B-6106E807B109}" type="slidenum">
              <a:rPr lang="zh-CN" altLang="en-US" smtClean="0"/>
              <a:pPr/>
              <a:t>‹#›</a:t>
            </a:fld>
            <a:endParaRPr lang="zh-CN" altLang="en-US"/>
          </a:p>
        </p:txBody>
      </p:sp>
      <p:sp>
        <p:nvSpPr>
          <p:cNvPr id="10" name="Line 12"/>
          <p:cNvSpPr>
            <a:spLocks noChangeShapeType="1"/>
          </p:cNvSpPr>
          <p:nvPr/>
        </p:nvSpPr>
        <p:spPr bwMode="auto">
          <a:xfrm>
            <a:off x="250825" y="1052513"/>
            <a:ext cx="8610600" cy="0"/>
          </a:xfrm>
          <a:prstGeom prst="line">
            <a:avLst/>
          </a:prstGeom>
          <a:noFill/>
          <a:ln w="76200">
            <a:solidFill>
              <a:srgbClr val="800080"/>
            </a:solidFill>
            <a:miter lim="800000"/>
            <a:headEnd/>
            <a:tailEnd/>
          </a:ln>
          <a:effectLst/>
        </p:spPr>
        <p:txBody>
          <a:bodyPr wrap="none"/>
          <a:lstStyle/>
          <a:p>
            <a:pPr>
              <a:defRPr/>
            </a:pPr>
            <a:endParaRPr lang="zh-CN" altLang="en-US" sz="1800" b="1">
              <a:ea typeface="宋体" pitchFamily="2" charset="-122"/>
            </a:endParaRPr>
          </a:p>
        </p:txBody>
      </p:sp>
      <p:sp>
        <p:nvSpPr>
          <p:cNvPr id="11" name="Text Box 5"/>
          <p:cNvSpPr txBox="1">
            <a:spLocks noChangeArrowheads="1"/>
          </p:cNvSpPr>
          <p:nvPr/>
        </p:nvSpPr>
        <p:spPr bwMode="auto">
          <a:xfrm>
            <a:off x="8382000" y="115888"/>
            <a:ext cx="762000" cy="366712"/>
          </a:xfrm>
          <a:prstGeom prst="rect">
            <a:avLst/>
          </a:prstGeom>
          <a:noFill/>
          <a:ln w="9525">
            <a:noFill/>
            <a:miter lim="800000"/>
            <a:headEnd/>
            <a:tailEnd/>
          </a:ln>
          <a:effectLst/>
        </p:spPr>
        <p:txBody>
          <a:bodyPr>
            <a:spAutoFit/>
          </a:bodyPr>
          <a:lstStyle/>
          <a:p>
            <a:pPr>
              <a:spcBef>
                <a:spcPct val="50000"/>
              </a:spcBef>
              <a:defRPr/>
            </a:pPr>
            <a:r>
              <a:rPr lang="en-US" altLang="zh-CN" sz="1800" dirty="0">
                <a:solidFill>
                  <a:srgbClr val="7030A0"/>
                </a:solidFill>
                <a:latin typeface="Tahoma" pitchFamily="34" charset="0"/>
                <a:ea typeface="宋体" pitchFamily="2" charset="-122"/>
              </a:rPr>
              <a:t>-</a:t>
            </a:r>
            <a:fld id="{2DA611CA-1120-4AFF-89CB-0A6D969AB097}" type="slidenum">
              <a:rPr lang="en-US" altLang="zh-CN" sz="1800">
                <a:solidFill>
                  <a:srgbClr val="7030A0"/>
                </a:solidFill>
                <a:latin typeface="Tahoma" pitchFamily="34" charset="0"/>
                <a:ea typeface="宋体" pitchFamily="2" charset="-122"/>
              </a:rPr>
              <a:pPr>
                <a:spcBef>
                  <a:spcPct val="50000"/>
                </a:spcBef>
                <a:defRPr/>
              </a:pPr>
              <a:t>‹#›</a:t>
            </a:fld>
            <a:r>
              <a:rPr lang="en-US" altLang="zh-CN" sz="1800" dirty="0">
                <a:solidFill>
                  <a:srgbClr val="7030A0"/>
                </a:solidFill>
                <a:latin typeface="Tahoma" pitchFamily="34" charset="0"/>
                <a:ea typeface="宋体" pitchFamily="2" charset="-122"/>
              </a:rPr>
              <a:t>-</a:t>
            </a:r>
          </a:p>
        </p:txBody>
      </p:sp>
      <p:pic>
        <p:nvPicPr>
          <p:cNvPr id="1033" name="图片 6" descr="THBell.gif"/>
          <p:cNvPicPr>
            <a:picLocks noChangeAspect="1"/>
          </p:cNvPicPr>
          <p:nvPr/>
        </p:nvPicPr>
        <p:blipFill>
          <a:blip r:embed="rId15" cstate="print"/>
          <a:srcRect/>
          <a:stretch>
            <a:fillRect/>
          </a:stretch>
        </p:blipFill>
        <p:spPr bwMode="auto">
          <a:xfrm>
            <a:off x="0" y="0"/>
            <a:ext cx="755650" cy="755650"/>
          </a:xfrm>
          <a:prstGeom prst="rect">
            <a:avLst/>
          </a:prstGeom>
          <a:noFill/>
          <a:ln w="9525">
            <a:noFill/>
            <a:miter lim="800000"/>
            <a:headEnd/>
            <a:tailEnd/>
          </a:ln>
        </p:spPr>
      </p:pic>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transition>
    <p:zoom/>
  </p:transition>
  <p:txStyles>
    <p:titleStyle>
      <a:lvl1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mj-lt"/>
          <a:ea typeface="黑体" pitchFamily="49" charset="-122"/>
          <a:cs typeface="+mj-cs"/>
        </a:defRPr>
      </a:lvl1pPr>
      <a:lvl2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2pPr>
      <a:lvl3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3pPr>
      <a:lvl4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4pPr>
      <a:lvl5pPr algn="ctr" rtl="0" eaLnBrk="1" fontAlgn="base" hangingPunct="1">
        <a:spcBef>
          <a:spcPct val="0"/>
        </a:spcBef>
        <a:spcAft>
          <a:spcPct val="0"/>
        </a:spcAft>
        <a:defRPr sz="4000" b="1">
          <a:solidFill>
            <a:srgbClr val="FF0000"/>
          </a:solidFill>
          <a:effectLst>
            <a:outerShdw blurRad="38100" dist="38100" dir="2700000" algn="tl">
              <a:srgbClr val="C0C0C0"/>
            </a:outerShdw>
          </a:effectLst>
          <a:latin typeface="Arial" charset="0"/>
          <a:ea typeface="黑体" pitchFamily="49" charset="-122"/>
        </a:defRPr>
      </a:lvl5pPr>
      <a:lvl6pPr marL="457200" algn="l" rtl="0" eaLnBrk="1" fontAlgn="base" hangingPunct="1">
        <a:spcBef>
          <a:spcPct val="0"/>
        </a:spcBef>
        <a:spcAft>
          <a:spcPct val="0"/>
        </a:spcAft>
        <a:defRPr sz="4000">
          <a:solidFill>
            <a:schemeClr val="tx2"/>
          </a:solidFill>
          <a:latin typeface="Arial" charset="0"/>
          <a:ea typeface="黑体" pitchFamily="49" charset="-122"/>
        </a:defRPr>
      </a:lvl6pPr>
      <a:lvl7pPr marL="914400" algn="l" rtl="0" eaLnBrk="1" fontAlgn="base" hangingPunct="1">
        <a:spcBef>
          <a:spcPct val="0"/>
        </a:spcBef>
        <a:spcAft>
          <a:spcPct val="0"/>
        </a:spcAft>
        <a:defRPr sz="4000">
          <a:solidFill>
            <a:schemeClr val="tx2"/>
          </a:solidFill>
          <a:latin typeface="Arial" charset="0"/>
          <a:ea typeface="黑体" pitchFamily="49" charset="-122"/>
        </a:defRPr>
      </a:lvl7pPr>
      <a:lvl8pPr marL="1371600" algn="l" rtl="0" eaLnBrk="1" fontAlgn="base" hangingPunct="1">
        <a:spcBef>
          <a:spcPct val="0"/>
        </a:spcBef>
        <a:spcAft>
          <a:spcPct val="0"/>
        </a:spcAft>
        <a:defRPr sz="4000">
          <a:solidFill>
            <a:schemeClr val="tx2"/>
          </a:solidFill>
          <a:latin typeface="Arial" charset="0"/>
          <a:ea typeface="黑体" pitchFamily="49" charset="-122"/>
        </a:defRPr>
      </a:lvl8pPr>
      <a:lvl9pPr marL="1828800" algn="l" rtl="0" eaLnBrk="1" fontAlgn="base" hangingPunct="1">
        <a:spcBef>
          <a:spcPct val="0"/>
        </a:spcBef>
        <a:spcAft>
          <a:spcPct val="0"/>
        </a:spcAft>
        <a:defRPr sz="4000">
          <a:solidFill>
            <a:schemeClr val="tx2"/>
          </a:solidFill>
          <a:latin typeface="Arial" charset="0"/>
          <a:ea typeface="黑体" pitchFamily="49" charset="-122"/>
        </a:defRPr>
      </a:lvl9pPr>
    </p:titleStyle>
    <p:bodyStyle>
      <a:lvl1pPr marL="342900" indent="-342900" algn="l" rtl="0" eaLnBrk="1" fontAlgn="base" hangingPunct="1">
        <a:spcBef>
          <a:spcPct val="20000"/>
        </a:spcBef>
        <a:spcAft>
          <a:spcPct val="0"/>
        </a:spcAft>
        <a:buClr>
          <a:srgbClr val="C00000"/>
        </a:buClr>
        <a:buSzPct val="90000"/>
        <a:buFont typeface="Wingdings" pitchFamily="2" charset="2"/>
        <a:buChar char="p"/>
        <a:defRPr sz="3200">
          <a:solidFill>
            <a:schemeClr val="tx1"/>
          </a:solidFill>
          <a:latin typeface="Courier New" pitchFamily="49" charset="0"/>
          <a:ea typeface="+mn-ea"/>
          <a:cs typeface="+mn-cs"/>
        </a:defRPr>
      </a:lvl1pPr>
      <a:lvl2pPr marL="742950" indent="-285750" algn="l" rtl="0" eaLnBrk="1" fontAlgn="base" hangingPunct="1">
        <a:spcBef>
          <a:spcPct val="20000"/>
        </a:spcBef>
        <a:spcAft>
          <a:spcPct val="0"/>
        </a:spcAft>
        <a:buClr>
          <a:srgbClr val="C00000"/>
        </a:buClr>
        <a:buSzPct val="80000"/>
        <a:buFont typeface="Wingdings" pitchFamily="2" charset="2"/>
        <a:buChar char="n"/>
        <a:defRPr sz="2800">
          <a:solidFill>
            <a:schemeClr val="tx1"/>
          </a:solidFill>
          <a:latin typeface="Courier New" pitchFamily="49" charset="0"/>
          <a:ea typeface="+mn-ea"/>
        </a:defRPr>
      </a:lvl2pPr>
      <a:lvl3pPr marL="1143000" indent="-228600" algn="l" rtl="0" eaLnBrk="1" fontAlgn="base" hangingPunct="1">
        <a:spcBef>
          <a:spcPct val="20000"/>
        </a:spcBef>
        <a:spcAft>
          <a:spcPct val="0"/>
        </a:spcAft>
        <a:buClr>
          <a:srgbClr val="990099"/>
        </a:buClr>
        <a:buSzPct val="65000"/>
        <a:buFont typeface="Wingdings" pitchFamily="2" charset="2"/>
        <a:buChar char="p"/>
        <a:defRPr sz="2400">
          <a:solidFill>
            <a:schemeClr val="tx1"/>
          </a:solidFill>
          <a:latin typeface="Courier New" pitchFamily="49" charset="0"/>
          <a:ea typeface="+mn-ea"/>
        </a:defRPr>
      </a:lvl3pPr>
      <a:lvl4pPr marL="1600200" indent="-228600" algn="l" rtl="0" eaLnBrk="1" fontAlgn="base" hangingPunct="1">
        <a:spcBef>
          <a:spcPct val="20000"/>
        </a:spcBef>
        <a:spcAft>
          <a:spcPct val="0"/>
        </a:spcAft>
        <a:buClr>
          <a:schemeClr val="hlink"/>
        </a:buClr>
        <a:buSzPct val="60000"/>
        <a:buFont typeface="Wingdings" pitchFamily="2" charset="2"/>
        <a:buChar char="l"/>
        <a:defRPr sz="2000">
          <a:solidFill>
            <a:schemeClr val="tx1"/>
          </a:solidFill>
          <a:latin typeface="Courier New" pitchFamily="49" charset="0"/>
          <a:ea typeface="+mn-ea"/>
        </a:defRPr>
      </a:lvl4pPr>
      <a:lvl5pPr marL="20574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Courier New" pitchFamily="49" charset="0"/>
          <a:ea typeface="+mn-ea"/>
        </a:defRPr>
      </a:lvl5pPr>
      <a:lvl6pPr marL="25146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6pPr>
      <a:lvl7pPr marL="29718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7pPr>
      <a:lvl8pPr marL="34290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8pPr>
      <a:lvl9pPr marL="3886200" indent="-228600" algn="l" rtl="0" eaLnBrk="1" fontAlgn="base" hangingPunct="1">
        <a:spcBef>
          <a:spcPct val="20000"/>
        </a:spcBef>
        <a:spcAft>
          <a:spcPct val="0"/>
        </a:spcAft>
        <a:buClr>
          <a:schemeClr val="bg2"/>
        </a:buClr>
        <a:buSzPct val="40000"/>
        <a:buFont typeface="Wingdings" pitchFamily="2" charset="2"/>
        <a:buChar char="l"/>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100.xml.rels><?xml version="1.0" encoding="UTF-8" standalone="yes"?>
<Relationships xmlns="http://schemas.openxmlformats.org/package/2006/relationships"><Relationship Id="rId3" Type="http://schemas.openxmlformats.org/officeDocument/2006/relationships/image" Target="../media/image172.tiff"/><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173.tiff"/></Relationships>
</file>

<file path=ppt/slides/_rels/slide101.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39.xml"/><Relationship Id="rId1" Type="http://schemas.openxmlformats.org/officeDocument/2006/relationships/slideLayout" Target="../slideLayouts/slideLayout6.xml"/><Relationship Id="rId6" Type="http://schemas.openxmlformats.org/officeDocument/2006/relationships/image" Target="../media/image177.png"/><Relationship Id="rId5" Type="http://schemas.openxmlformats.org/officeDocument/2006/relationships/image" Target="../media/image176.tiff"/><Relationship Id="rId4" Type="http://schemas.openxmlformats.org/officeDocument/2006/relationships/image" Target="../media/image175.png"/></Relationships>
</file>

<file path=ppt/slides/_rels/slide102.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40.xml"/><Relationship Id="rId1" Type="http://schemas.openxmlformats.org/officeDocument/2006/relationships/slideLayout" Target="../slideLayouts/slideLayout6.xml"/><Relationship Id="rId4" Type="http://schemas.openxmlformats.org/officeDocument/2006/relationships/image" Target="../media/image179.png"/></Relationships>
</file>

<file path=ppt/slides/_rels/slide103.xml.rels><?xml version="1.0" encoding="UTF-8" standalone="yes"?>
<Relationships xmlns="http://schemas.openxmlformats.org/package/2006/relationships"><Relationship Id="rId3" Type="http://schemas.openxmlformats.org/officeDocument/2006/relationships/image" Target="../media/image180.tiff"/><Relationship Id="rId2" Type="http://schemas.openxmlformats.org/officeDocument/2006/relationships/notesSlide" Target="../notesSlides/notesSlide41.xml"/><Relationship Id="rId1" Type="http://schemas.openxmlformats.org/officeDocument/2006/relationships/slideLayout" Target="../slideLayouts/slideLayout6.xml"/><Relationship Id="rId4" Type="http://schemas.openxmlformats.org/officeDocument/2006/relationships/image" Target="../media/image181.tiff"/></Relationships>
</file>

<file path=ppt/slides/_rels/slide104.xml.rels><?xml version="1.0" encoding="UTF-8" standalone="yes"?>
<Relationships xmlns="http://schemas.openxmlformats.org/package/2006/relationships"><Relationship Id="rId3" Type="http://schemas.openxmlformats.org/officeDocument/2006/relationships/image" Target="../media/image182.tiff"/><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105.xml.rels><?xml version="1.0" encoding="UTF-8" standalone="yes"?>
<Relationships xmlns="http://schemas.openxmlformats.org/package/2006/relationships"><Relationship Id="rId3" Type="http://schemas.openxmlformats.org/officeDocument/2006/relationships/image" Target="../media/image183.jpeg"/><Relationship Id="rId7" Type="http://schemas.openxmlformats.org/officeDocument/2006/relationships/image" Target="../media/image187.jpeg"/><Relationship Id="rId2" Type="http://schemas.openxmlformats.org/officeDocument/2006/relationships/notesSlide" Target="../notesSlides/notesSlide43.xml"/><Relationship Id="rId1" Type="http://schemas.openxmlformats.org/officeDocument/2006/relationships/slideLayout" Target="../slideLayouts/slideLayout6.xml"/><Relationship Id="rId6" Type="http://schemas.openxmlformats.org/officeDocument/2006/relationships/image" Target="../media/image186.jpeg"/><Relationship Id="rId5" Type="http://schemas.openxmlformats.org/officeDocument/2006/relationships/image" Target="../media/image185.png"/><Relationship Id="rId4" Type="http://schemas.openxmlformats.org/officeDocument/2006/relationships/image" Target="../media/image184.jpeg"/></Relationships>
</file>

<file path=ppt/slides/_rels/slide106.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44.xml"/><Relationship Id="rId1" Type="http://schemas.openxmlformats.org/officeDocument/2006/relationships/slideLayout" Target="../slideLayouts/slideLayout6.xml"/><Relationship Id="rId5" Type="http://schemas.openxmlformats.org/officeDocument/2006/relationships/image" Target="../media/image190.png"/><Relationship Id="rId4" Type="http://schemas.openxmlformats.org/officeDocument/2006/relationships/image" Target="../media/image189.pn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108.xml.rels><?xml version="1.0" encoding="UTF-8" standalone="yes"?>
<Relationships xmlns="http://schemas.openxmlformats.org/package/2006/relationships"><Relationship Id="rId3" Type="http://schemas.openxmlformats.org/officeDocument/2006/relationships/image" Target="../media/image191.tiff"/><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109.xml.rels><?xml version="1.0" encoding="UTF-8" standalone="yes"?>
<Relationships xmlns="http://schemas.openxmlformats.org/package/2006/relationships"><Relationship Id="rId3" Type="http://schemas.openxmlformats.org/officeDocument/2006/relationships/image" Target="../media/image192.tiff"/><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193.png"/></Relationships>
</file>

<file path=ppt/slides/_rels/slide11.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110.xml.rels><?xml version="1.0" encoding="UTF-8" standalone="yes"?>
<Relationships xmlns="http://schemas.openxmlformats.org/package/2006/relationships"><Relationship Id="rId3" Type="http://schemas.openxmlformats.org/officeDocument/2006/relationships/image" Target="../media/image194.tiff"/><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195.png"/></Relationships>
</file>

<file path=ppt/slides/_rels/slide11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195.png"/></Relationships>
</file>

<file path=ppt/slides/_rels/slide11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195.png"/></Relationships>
</file>

<file path=ppt/slides/_rels/slide11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195.png"/></Relationships>
</file>

<file path=ppt/slides/_rels/slide114.xml.rels><?xml version="1.0" encoding="UTF-8" standalone="yes"?>
<Relationships xmlns="http://schemas.openxmlformats.org/package/2006/relationships"><Relationship Id="rId3" Type="http://schemas.openxmlformats.org/officeDocument/2006/relationships/image" Target="../media/image199.tiff"/><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200.tiff"/></Relationships>
</file>

<file path=ppt/slides/_rels/slide115.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117.xml.rels><?xml version="1.0" encoding="UTF-8" standalone="yes"?>
<Relationships xmlns="http://schemas.openxmlformats.org/package/2006/relationships"><Relationship Id="rId8" Type="http://schemas.openxmlformats.org/officeDocument/2006/relationships/image" Target="../media/image207.png"/><Relationship Id="rId3" Type="http://schemas.openxmlformats.org/officeDocument/2006/relationships/image" Target="../media/image202.png"/><Relationship Id="rId7" Type="http://schemas.openxmlformats.org/officeDocument/2006/relationships/image" Target="../media/image206.png"/><Relationship Id="rId2" Type="http://schemas.openxmlformats.org/officeDocument/2006/relationships/notesSlide" Target="../notesSlides/notesSlide55.xml"/><Relationship Id="rId1" Type="http://schemas.openxmlformats.org/officeDocument/2006/relationships/slideLayout" Target="../slideLayouts/slideLayout6.xml"/><Relationship Id="rId6" Type="http://schemas.openxmlformats.org/officeDocument/2006/relationships/image" Target="../media/image205.png"/><Relationship Id="rId5" Type="http://schemas.openxmlformats.org/officeDocument/2006/relationships/image" Target="../media/image204.png"/><Relationship Id="rId10" Type="http://schemas.openxmlformats.org/officeDocument/2006/relationships/image" Target="../media/image209.png"/><Relationship Id="rId4" Type="http://schemas.openxmlformats.org/officeDocument/2006/relationships/image" Target="../media/image203.png"/><Relationship Id="rId9" Type="http://schemas.openxmlformats.org/officeDocument/2006/relationships/image" Target="../media/image208.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27.tiff"/><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28.tiff"/></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30.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image" Target="../media/image5.tiff"/><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35.tiff"/><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36.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image" Target="../media/image38.jp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image" Target="../media/image39.jpe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png"/><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18.xml"/><Relationship Id="rId1" Type="http://schemas.openxmlformats.org/officeDocument/2006/relationships/slideLayout" Target="../slideLayouts/slideLayout6.xml"/><Relationship Id="rId5" Type="http://schemas.openxmlformats.org/officeDocument/2006/relationships/image" Target="../media/image45.tiff"/><Relationship Id="rId4" Type="http://schemas.openxmlformats.org/officeDocument/2006/relationships/image" Target="../media/image44.jpeg"/></Relationships>
</file>

<file path=ppt/slides/_rels/slide31.xml.rels><?xml version="1.0" encoding="UTF-8" standalone="yes"?>
<Relationships xmlns="http://schemas.openxmlformats.org/package/2006/relationships"><Relationship Id="rId3" Type="http://schemas.openxmlformats.org/officeDocument/2006/relationships/image" Target="../media/image46.tiff"/><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2.xml.rels><?xml version="1.0" encoding="UTF-8" standalone="yes"?>
<Relationships xmlns="http://schemas.openxmlformats.org/package/2006/relationships"><Relationship Id="rId3" Type="http://schemas.openxmlformats.org/officeDocument/2006/relationships/image" Target="../media/image50.tiff"/><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51.tiff"/><Relationship Id="rId2" Type="http://schemas.openxmlformats.org/officeDocument/2006/relationships/notesSlide" Target="../notesSlides/notesSlide21.xml"/><Relationship Id="rId1" Type="http://schemas.openxmlformats.org/officeDocument/2006/relationships/slideLayout" Target="../slideLayouts/slideLayout6.xml"/><Relationship Id="rId5" Type="http://schemas.openxmlformats.org/officeDocument/2006/relationships/image" Target="../media/image53.jpe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58.tiff"/><Relationship Id="rId2" Type="http://schemas.openxmlformats.org/officeDocument/2006/relationships/image" Target="../media/image57.tiff"/><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9.jpeg"/><Relationship Id="rId1" Type="http://schemas.openxmlformats.org/officeDocument/2006/relationships/slideLayout" Target="../slideLayouts/slideLayout6.xml"/><Relationship Id="rId4" Type="http://schemas.openxmlformats.org/officeDocument/2006/relationships/image" Target="../media/image61.png"/></Relationships>
</file>

<file path=ppt/slides/_rels/slide4.xml.rels><?xml version="1.0" encoding="UTF-8" standalone="yes"?>
<Relationships xmlns="http://schemas.openxmlformats.org/package/2006/relationships"><Relationship Id="rId3" Type="http://schemas.openxmlformats.org/officeDocument/2006/relationships/image" Target="../media/image15.jpg"/><Relationship Id="rId2" Type="http://schemas.openxmlformats.org/officeDocument/2006/relationships/image" Target="../media/image14.png"/><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gif"/><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72.tiff"/><Relationship Id="rId2" Type="http://schemas.openxmlformats.org/officeDocument/2006/relationships/image" Target="../media/image71.tiff"/><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8.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2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83.png"/></Relationships>
</file>

<file path=ppt/slides/_rels/slide57.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88.tiff"/><Relationship Id="rId2" Type="http://schemas.openxmlformats.org/officeDocument/2006/relationships/image" Target="../media/image87.tiff"/><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image" Target="../media/image91.png"/><Relationship Id="rId7" Type="http://schemas.openxmlformats.org/officeDocument/2006/relationships/image" Target="../media/image94.jpeg"/><Relationship Id="rId2" Type="http://schemas.openxmlformats.org/officeDocument/2006/relationships/image" Target="../media/image90.jpeg"/><Relationship Id="rId1" Type="http://schemas.openxmlformats.org/officeDocument/2006/relationships/slideLayout" Target="../slideLayouts/slideLayout6.xml"/><Relationship Id="rId6" Type="http://schemas.openxmlformats.org/officeDocument/2006/relationships/image" Target="../media/image93.png"/><Relationship Id="rId5" Type="http://schemas.openxmlformats.org/officeDocument/2006/relationships/image" Target="../media/image92.png"/><Relationship Id="rId4" Type="http://schemas.microsoft.com/office/2007/relationships/hdphoto" Target="../media/hdphoto1.wdp"/></Relationships>
</file>

<file path=ppt/slides/_rels/slide62.xml.rels><?xml version="1.0" encoding="UTF-8" standalone="yes"?>
<Relationships xmlns="http://schemas.openxmlformats.org/package/2006/relationships"><Relationship Id="rId8" Type="http://schemas.microsoft.com/office/2007/relationships/hdphoto" Target="../media/hdphoto2.wdp"/><Relationship Id="rId3" Type="http://schemas.openxmlformats.org/officeDocument/2006/relationships/image" Target="../media/image97.png"/><Relationship Id="rId7" Type="http://schemas.openxmlformats.org/officeDocument/2006/relationships/image" Target="../media/image101.png"/><Relationship Id="rId2" Type="http://schemas.openxmlformats.org/officeDocument/2006/relationships/image" Target="../media/image96.png"/><Relationship Id="rId1" Type="http://schemas.openxmlformats.org/officeDocument/2006/relationships/slideLayout" Target="../slideLayouts/slideLayout6.xml"/><Relationship Id="rId6" Type="http://schemas.openxmlformats.org/officeDocument/2006/relationships/image" Target="../media/image100.png"/><Relationship Id="rId5" Type="http://schemas.openxmlformats.org/officeDocument/2006/relationships/image" Target="../media/image99.png"/><Relationship Id="rId4" Type="http://schemas.openxmlformats.org/officeDocument/2006/relationships/image" Target="../media/image98.png"/></Relationships>
</file>

<file path=ppt/slides/_rels/slide6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6.xml"/><Relationship Id="rId5" Type="http://schemas.openxmlformats.org/officeDocument/2006/relationships/image" Target="../media/image107.png"/><Relationship Id="rId4" Type="http://schemas.openxmlformats.org/officeDocument/2006/relationships/image" Target="../media/image106.png"/></Relationships>
</file>

<file path=ppt/slides/_rels/slide6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 Id="rId5" Type="http://schemas.openxmlformats.org/officeDocument/2006/relationships/image" Target="../media/image113.png"/><Relationship Id="rId4" Type="http://schemas.openxmlformats.org/officeDocument/2006/relationships/image" Target="../media/image112.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18.jpg"/><Relationship Id="rId1" Type="http://schemas.openxmlformats.org/officeDocument/2006/relationships/slideLayout" Target="../slideLayouts/slideLayout6.xml"/></Relationships>
</file>

<file path=ppt/slides/_rels/slide7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 Id="rId4" Type="http://schemas.openxmlformats.org/officeDocument/2006/relationships/image" Target="../media/image116.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2" Type="http://schemas.openxmlformats.org/officeDocument/2006/relationships/image" Target="../media/image117.tiff"/><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2" Type="http://schemas.openxmlformats.org/officeDocument/2006/relationships/image" Target="../media/image118.tiff"/><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119.tiff"/><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120.tiff"/><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3" Type="http://schemas.openxmlformats.org/officeDocument/2006/relationships/image" Target="../media/image122.tiff"/><Relationship Id="rId2" Type="http://schemas.openxmlformats.org/officeDocument/2006/relationships/image" Target="../media/image121.tiff"/><Relationship Id="rId1" Type="http://schemas.openxmlformats.org/officeDocument/2006/relationships/slideLayout" Target="../slideLayouts/slideLayout6.xml"/><Relationship Id="rId4" Type="http://schemas.openxmlformats.org/officeDocument/2006/relationships/image" Target="../media/image123.tiff"/></Relationships>
</file>

<file path=ppt/slides/_rels/slide7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28.xml"/><Relationship Id="rId1" Type="http://schemas.openxmlformats.org/officeDocument/2006/relationships/slideLayout" Target="../slideLayouts/slideLayout6.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79.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6.xml"/><Relationship Id="rId4" Type="http://schemas.openxmlformats.org/officeDocument/2006/relationships/image" Target="../media/image20.jpg"/></Relationships>
</file>

<file path=ppt/slides/_rels/slide80.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133.png"/></Relationships>
</file>

<file path=ppt/slides/_rels/slide81.xml.rels><?xml version="1.0" encoding="UTF-8" standalone="yes"?>
<Relationships xmlns="http://schemas.openxmlformats.org/package/2006/relationships"><Relationship Id="rId3" Type="http://schemas.openxmlformats.org/officeDocument/2006/relationships/image" Target="../media/image134.tiff"/><Relationship Id="rId2" Type="http://schemas.openxmlformats.org/officeDocument/2006/relationships/notesSlide" Target="../notesSlides/notesSlide31.xml"/><Relationship Id="rId1" Type="http://schemas.openxmlformats.org/officeDocument/2006/relationships/slideLayout" Target="../slideLayouts/slideLayout6.xml"/><Relationship Id="rId5" Type="http://schemas.openxmlformats.org/officeDocument/2006/relationships/image" Target="../media/image136.tiff"/><Relationship Id="rId4" Type="http://schemas.openxmlformats.org/officeDocument/2006/relationships/image" Target="../media/image135.tiff"/></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138.png"/></Relationships>
</file>

<file path=ppt/slides/_rels/slide84.xml.rels><?xml version="1.0" encoding="UTF-8" standalone="yes"?>
<Relationships xmlns="http://schemas.openxmlformats.org/package/2006/relationships"><Relationship Id="rId3" Type="http://schemas.openxmlformats.org/officeDocument/2006/relationships/image" Target="../media/image139.tiff"/><Relationship Id="rId2" Type="http://schemas.openxmlformats.org/officeDocument/2006/relationships/notesSlide" Target="../notesSlides/notesSlide34.xml"/><Relationship Id="rId1" Type="http://schemas.openxmlformats.org/officeDocument/2006/relationships/slideLayout" Target="../slideLayouts/slideLayout6.xml"/><Relationship Id="rId6" Type="http://schemas.openxmlformats.org/officeDocument/2006/relationships/image" Target="../media/image141.jpeg"/><Relationship Id="rId5" Type="http://schemas.openxmlformats.org/officeDocument/2006/relationships/hyperlink" Target="&#26426;&#22120;&#20154;&#35270;&#39057;/&#26426;&#22120;&#20154;&#35270;&#39057;/&#27874;&#22763;&#39039;&#21160;&#21147;&#20844;&#21496;BigDog&#21453;&#24212;&#27979;&#35797;-320x240.avi" TargetMode="External"/><Relationship Id="rId4" Type="http://schemas.openxmlformats.org/officeDocument/2006/relationships/image" Target="../media/image140.png"/></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file://localhost/D:/ZJYUAN/Zjyuan2012/Introduction%20Robot/20120320_001.mp4" TargetMode="External"/><Relationship Id="rId1" Type="http://schemas.microsoft.com/office/2007/relationships/media" Target="file://localhost/D:/ZJYUAN/Zjyuan2012/Introduction%20Robot/20120320_001.mp4" TargetMode="External"/><Relationship Id="rId5" Type="http://schemas.openxmlformats.org/officeDocument/2006/relationships/image" Target="../media/image143.png"/><Relationship Id="rId4" Type="http://schemas.openxmlformats.org/officeDocument/2006/relationships/image" Target="../media/image142.png"/></Relationships>
</file>

<file path=ppt/slides/_rels/slide86.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145.jpeg"/></Relationships>
</file>

<file path=ppt/slides/_rels/slide87.xml.rels><?xml version="1.0" encoding="UTF-8" standalone="yes"?>
<Relationships xmlns="http://schemas.openxmlformats.org/package/2006/relationships"><Relationship Id="rId3" Type="http://schemas.openxmlformats.org/officeDocument/2006/relationships/image" Target="../media/image146.png"/><Relationship Id="rId2" Type="http://schemas.openxmlformats.org/officeDocument/2006/relationships/hyperlink" Target="&#26426;&#22120;&#20154;&#35270;&#39057;/&#26426;&#22120;&#20154;&#35270;&#39057;/iRobot&#20891;&#29992;&#26426;&#22120;&#20154;3&#65288;Robot360.cn&#65289;-320x240.avi" TargetMode="External"/><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6.xml"/><Relationship Id="rId6" Type="http://schemas.openxmlformats.org/officeDocument/2006/relationships/image" Target="../media/image150.png"/><Relationship Id="rId5" Type="http://schemas.openxmlformats.org/officeDocument/2006/relationships/hyperlink" Target="&#26426;&#22120;&#20154;&#35270;&#39057;/&#26426;&#22120;&#20154;&#35270;&#39057;/&#20840;&#29699;&#40560;&#25504;&#39135;&#32773;&#31354;&#20013;&#25112;&#26415;&#26080;&#20154;&#26426;&#30417;&#35270;&#22120;-320x240.avi" TargetMode="External"/><Relationship Id="rId4" Type="http://schemas.openxmlformats.org/officeDocument/2006/relationships/image" Target="../media/image149.jpeg"/></Relationships>
</file>

<file path=ppt/slides/_rels/slide89.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6.xml"/></Relationships>
</file>

<file path=ppt/slides/_rels/slide90.xml.rels><?xml version="1.0" encoding="UTF-8" standalone="yes"?>
<Relationships xmlns="http://schemas.openxmlformats.org/package/2006/relationships"><Relationship Id="rId3" Type="http://schemas.openxmlformats.org/officeDocument/2006/relationships/hyperlink" Target="&#26426;&#22120;&#20154;&#35270;&#39057;/&#26426;&#22120;&#20154;&#35270;&#39057;/Fi8BylL3SaOtwh5oxkfiBQ.mp4" TargetMode="External"/><Relationship Id="rId2" Type="http://schemas.openxmlformats.org/officeDocument/2006/relationships/image" Target="../media/image152.png"/><Relationship Id="rId1" Type="http://schemas.openxmlformats.org/officeDocument/2006/relationships/slideLayout" Target="../slideLayouts/slideLayout6.xml"/><Relationship Id="rId4" Type="http://schemas.openxmlformats.org/officeDocument/2006/relationships/image" Target="../media/image153.png"/></Relationships>
</file>

<file path=ppt/slides/_rels/slide91.xml.rels><?xml version="1.0" encoding="UTF-8" standalone="yes"?>
<Relationships xmlns="http://schemas.openxmlformats.org/package/2006/relationships"><Relationship Id="rId3" Type="http://schemas.openxmlformats.org/officeDocument/2006/relationships/image" Target="../media/image155.png"/><Relationship Id="rId7" Type="http://schemas.openxmlformats.org/officeDocument/2006/relationships/image" Target="../media/image158.jpeg"/><Relationship Id="rId2" Type="http://schemas.openxmlformats.org/officeDocument/2006/relationships/image" Target="../media/image154.png"/><Relationship Id="rId1" Type="http://schemas.openxmlformats.org/officeDocument/2006/relationships/slideLayout" Target="../slideLayouts/slideLayout6.xml"/><Relationship Id="rId6" Type="http://schemas.openxmlformats.org/officeDocument/2006/relationships/hyperlink" Target="&#26426;&#22120;&#20154;&#35270;&#39057;/&#26426;&#22120;&#20154;&#35270;&#39057;/&#33521;&#29305;&#23572;intel&#33310;&#36424;&#26426;&#22120;&#20154;NAO&#24102;&#26469;&#31185;&#25216;&#23089;&#20048;&#26032;&#20142;&#28857;%5b237k&#28216;&#25103;&#32593;&#65306;www.237k.com%5d-320x240.avi" TargetMode="External"/><Relationship Id="rId5" Type="http://schemas.openxmlformats.org/officeDocument/2006/relationships/image" Target="../media/image157.png"/><Relationship Id="rId4" Type="http://schemas.openxmlformats.org/officeDocument/2006/relationships/image" Target="../media/image156.png"/></Relationships>
</file>

<file path=ppt/slides/_rels/slide9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hyperlink" Target="&#26426;&#22120;&#20154;&#35270;&#39057;/&#20854;&#20182;&#31867;&#22411;/iPad&#21487;&#25805;&#25511;&#26426;&#22120;&#20154;&#36890;&#36807;&#35270;&#35273;&#21644;&#35302;&#35273;&#36827;&#34892;&#31934;&#32454;&#12289;&#28789;&#25935;&#30340;&#21160;&#20316;&#65292;&#23436;&#25104;&#35832;&#22914;&#25509;&#29699;&#12289;&#27873;&#21654;&#21857;&#31561;&#20219;&#21153;&#12290;.flv" TargetMode="External"/><Relationship Id="rId1" Type="http://schemas.openxmlformats.org/officeDocument/2006/relationships/slideLayout" Target="../slideLayouts/slideLayout6.xml"/><Relationship Id="rId5" Type="http://schemas.openxmlformats.org/officeDocument/2006/relationships/image" Target="../media/image160.png"/><Relationship Id="rId4" Type="http://schemas.openxmlformats.org/officeDocument/2006/relationships/hyperlink" Target="Actroid.flv" TargetMode="External"/></Relationships>
</file>

<file path=ppt/slides/_rels/slide9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hyperlink" Target="Worm-bot_20wriggles_20around_20obstacles.flv" TargetMode="External"/><Relationship Id="rId1" Type="http://schemas.openxmlformats.org/officeDocument/2006/relationships/slideLayout" Target="../slideLayouts/slideLayout6.xml"/><Relationship Id="rId5" Type="http://schemas.openxmlformats.org/officeDocument/2006/relationships/image" Target="../media/image162.jpeg"/><Relationship Id="rId4" Type="http://schemas.openxmlformats.org/officeDocument/2006/relationships/hyperlink" Target="penguins.flv" TargetMode="External"/></Relationships>
</file>

<file path=ppt/slides/_rels/slide94.xml.rels><?xml version="1.0" encoding="UTF-8" standalone="yes"?>
<Relationships xmlns="http://schemas.openxmlformats.org/package/2006/relationships"><Relationship Id="rId3" Type="http://schemas.openxmlformats.org/officeDocument/2006/relationships/image" Target="../media/image163.jpeg"/><Relationship Id="rId2" Type="http://schemas.openxmlformats.org/officeDocument/2006/relationships/hyperlink" Target="&#26426;&#22120;&#20154;&#35270;&#39057;/&#20892;&#19994;&#26426;&#22120;&#20154;/&#20892;&#19994;&#26426;&#22120;&#20154;.flv" TargetMode="External"/><Relationship Id="rId1" Type="http://schemas.openxmlformats.org/officeDocument/2006/relationships/slideLayout" Target="../slideLayouts/slideLayout6.xml"/><Relationship Id="rId5" Type="http://schemas.openxmlformats.org/officeDocument/2006/relationships/image" Target="../media/image164.png"/><Relationship Id="rId4" Type="http://schemas.openxmlformats.org/officeDocument/2006/relationships/hyperlink" Target="&#26426;&#22120;&#20154;&#35270;&#39057;/&#26426;&#22120;&#20154;&#35270;&#39057;/&#21487;&#20197;&#33258;&#24049;&#25688;&#33609;&#33683;&#30340;&#26426;&#22120;&#20154;-320x240.avi" TargetMode="External"/></Relationships>
</file>

<file path=ppt/slides/_rels/slide9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hyperlink" Target="davincioverview.flv" TargetMode="External"/><Relationship Id="rId1" Type="http://schemas.openxmlformats.org/officeDocument/2006/relationships/slideLayout" Target="../slideLayouts/slideLayout6.xml"/><Relationship Id="rId4" Type="http://schemas.openxmlformats.org/officeDocument/2006/relationships/image" Target="../media/image166.png"/></Relationships>
</file>

<file path=ppt/slides/_rels/slide96.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hyperlink" Target="Raytheon_20Sarcos_20Modified_20Ditch_20Witch.flv" TargetMode="External"/><Relationship Id="rId1" Type="http://schemas.openxmlformats.org/officeDocument/2006/relationships/slideLayout" Target="../slideLayouts/slideLayout6.xml"/></Relationships>
</file>

<file path=ppt/slides/_rels/slide97.xml.rels><?xml version="1.0" encoding="UTF-8" standalone="yes"?>
<Relationships xmlns="http://schemas.openxmlformats.org/package/2006/relationships"><Relationship Id="rId3" Type="http://schemas.openxmlformats.org/officeDocument/2006/relationships/image" Target="../media/image168.tiff"/><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98.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6.xml"/></Relationships>
</file>

<file path=ppt/slides/_rels/slide99.xml.rels><?xml version="1.0" encoding="UTF-8" standalone="yes"?>
<Relationships xmlns="http://schemas.openxmlformats.org/package/2006/relationships"><Relationship Id="rId3" Type="http://schemas.openxmlformats.org/officeDocument/2006/relationships/image" Target="../media/image171.tiff"/><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1" name="Rectangle 2"/>
          <p:cNvSpPr>
            <a:spLocks noGrp="1" noChangeArrowheads="1"/>
          </p:cNvSpPr>
          <p:nvPr>
            <p:ph type="ctrTitle"/>
          </p:nvPr>
        </p:nvSpPr>
        <p:spPr>
          <a:xfrm>
            <a:off x="107504" y="2428875"/>
            <a:ext cx="8715375" cy="1000125"/>
          </a:xfrm>
        </p:spPr>
        <p:txBody>
          <a:bodyPr/>
          <a:lstStyle/>
          <a:p>
            <a:pPr algn="ctr"/>
            <a:r>
              <a:rPr lang="zh-CN" altLang="en-US" sz="5400" b="1" dirty="0">
                <a:solidFill>
                  <a:srgbClr val="0080FF"/>
                </a:solidFill>
                <a:latin typeface="Microsoft YaHei" charset="-122"/>
                <a:ea typeface="Microsoft YaHei" charset="-122"/>
                <a:cs typeface="Microsoft YaHei" charset="-122"/>
              </a:rPr>
              <a:t>人工智能及应用</a:t>
            </a:r>
            <a:endParaRPr lang="en-US" altLang="zh-CN" sz="5400" b="1" dirty="0">
              <a:solidFill>
                <a:srgbClr val="0080FF"/>
              </a:solidFill>
              <a:latin typeface="Microsoft YaHei" charset="-122"/>
              <a:ea typeface="Microsoft YaHei" charset="-122"/>
              <a:cs typeface="Microsoft YaHei" charset="-122"/>
            </a:endParaRPr>
          </a:p>
        </p:txBody>
      </p:sp>
      <p:sp>
        <p:nvSpPr>
          <p:cNvPr id="2" name="矩形 1"/>
          <p:cNvSpPr/>
          <p:nvPr/>
        </p:nvSpPr>
        <p:spPr>
          <a:xfrm>
            <a:off x="3725498" y="4499828"/>
            <a:ext cx="1638590" cy="646331"/>
          </a:xfrm>
          <a:prstGeom prst="rect">
            <a:avLst/>
          </a:prstGeom>
        </p:spPr>
        <p:txBody>
          <a:bodyPr wrap="none">
            <a:spAutoFit/>
          </a:bodyPr>
          <a:lstStyle/>
          <a:p>
            <a:pPr algn="ctr"/>
            <a:r>
              <a:rPr lang="zh-CN" altLang="en-US" dirty="0">
                <a:latin typeface="Microsoft YaHei" charset="-122"/>
                <a:ea typeface="Microsoft YaHei" charset="-122"/>
                <a:cs typeface="Microsoft YaHei" charset="-122"/>
              </a:rPr>
              <a:t>清华大学 高跃</a:t>
            </a:r>
            <a:endParaRPr lang="en-US" altLang="zh-CN" dirty="0">
              <a:latin typeface="Microsoft YaHei" charset="-122"/>
              <a:ea typeface="Microsoft YaHei" charset="-122"/>
              <a:cs typeface="Microsoft YaHei" charset="-122"/>
            </a:endParaRPr>
          </a:p>
          <a:p>
            <a:pPr algn="ctr"/>
            <a:r>
              <a:rPr lang="en-US" altLang="zh-CN" dirty="0">
                <a:latin typeface="Microsoft YaHei" charset="-122"/>
                <a:ea typeface="Microsoft YaHei" charset="-122"/>
              </a:rPr>
              <a:t>2017-09-03</a:t>
            </a:r>
            <a:endParaRPr lang="zh-CN" altLang="en-US" dirty="0"/>
          </a:p>
        </p:txBody>
      </p:sp>
    </p:spTree>
    <p:extLst>
      <p:ext uri="{BB962C8B-B14F-4D97-AF65-F5344CB8AC3E}">
        <p14:creationId xmlns:p14="http://schemas.microsoft.com/office/powerpoint/2010/main" val="17016258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中文之屋</a:t>
            </a:r>
          </a:p>
        </p:txBody>
      </p:sp>
      <p:sp>
        <p:nvSpPr>
          <p:cNvPr id="3" name="内容占位符 2"/>
          <p:cNvSpPr>
            <a:spLocks noGrp="1"/>
          </p:cNvSpPr>
          <p:nvPr>
            <p:ph idx="4294967295"/>
          </p:nvPr>
        </p:nvSpPr>
        <p:spPr>
          <a:xfrm>
            <a:off x="3222594" y="1196975"/>
            <a:ext cx="5921406" cy="4968875"/>
          </a:xfrm>
          <a:no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zh-CN" altLang="en-US" sz="2800" dirty="0">
                <a:latin typeface="Times New Roman" panose="02020603050405020304" pitchFamily="18" charset="0"/>
                <a:cs typeface="Times New Roman" panose="02020603050405020304" pitchFamily="18" charset="0"/>
              </a:rPr>
              <a:t>屋子里有一不懂中文的人，向屋内输入一连串中文问题，屋里的人在字典和规则手册中查找匹配的符号，并用中文回答问题。即使回答了问题也不理解中文。</a:t>
            </a:r>
            <a:endParaRPr lang="en-US" altLang="zh-CN" sz="2800" dirty="0">
              <a:latin typeface="Times New Roman" panose="02020603050405020304" pitchFamily="18" charset="0"/>
              <a:cs typeface="Times New Roman" panose="02020603050405020304" pitchFamily="18" charset="0"/>
            </a:endParaRPr>
          </a:p>
          <a:p>
            <a:pPr marL="0" indent="0">
              <a:buNone/>
            </a:pPr>
            <a:endParaRPr lang="en-US" altLang="zh-CN" sz="2800" dirty="0">
              <a:latin typeface="Times New Roman" panose="02020603050405020304" pitchFamily="18" charset="0"/>
              <a:cs typeface="Times New Roman" panose="02020603050405020304" pitchFamily="18" charset="0"/>
            </a:endParaRPr>
          </a:p>
          <a:p>
            <a:pPr marL="0" indent="0">
              <a:buNone/>
            </a:pPr>
            <a:r>
              <a:rPr lang="zh-CN" altLang="en-US" sz="2800" b="1" dirty="0">
                <a:solidFill>
                  <a:srgbClr val="FF0000"/>
                </a:solidFill>
                <a:latin typeface="Times New Roman" panose="02020603050405020304" pitchFamily="18" charset="0"/>
                <a:cs typeface="Times New Roman" panose="02020603050405020304" pitchFamily="18" charset="0"/>
              </a:rPr>
              <a:t>关键在于机器是否真的理解了呢？</a:t>
            </a:r>
            <a:endParaRPr lang="en-US" altLang="zh-CN" sz="2800" b="1" dirty="0">
              <a:solidFill>
                <a:srgbClr val="FF0000"/>
              </a:solidFill>
              <a:latin typeface="Times New Roman" panose="02020603050405020304" pitchFamily="18" charset="0"/>
              <a:cs typeface="Times New Roman" panose="02020603050405020304" pitchFamily="18" charset="0"/>
            </a:endParaRPr>
          </a:p>
          <a:p>
            <a:pPr marL="0" indent="0">
              <a:buNone/>
            </a:pPr>
            <a:endParaRPr lang="en-US" altLang="zh-CN" sz="2800" dirty="0">
              <a:solidFill>
                <a:srgbClr val="FF0000"/>
              </a:solidFill>
              <a:latin typeface="Times New Roman" panose="02020603050405020304" pitchFamily="18" charset="0"/>
              <a:cs typeface="Times New Roman" panose="02020603050405020304" pitchFamily="18" charset="0"/>
            </a:endParaRPr>
          </a:p>
          <a:p>
            <a:pPr marL="0" indent="0">
              <a:buNone/>
            </a:pPr>
            <a:r>
              <a:rPr lang="zh-CN" altLang="en-US" b="1" dirty="0">
                <a:latin typeface="Times New Roman" panose="02020603050405020304" pitchFamily="18" charset="0"/>
                <a:cs typeface="Times New Roman" panose="02020603050405020304" pitchFamily="18" charset="0"/>
              </a:rPr>
              <a:t>“正确回答提问的程序不能说明它就理解问题，因此，不是具有智能的充分条件。”</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26251" y="1175643"/>
            <a:ext cx="2770815" cy="3693517"/>
          </a:xfrm>
          <a:prstGeom prst="rect">
            <a:avLst/>
          </a:prstGeom>
        </p:spPr>
      </p:pic>
      <p:sp>
        <p:nvSpPr>
          <p:cNvPr id="5" name="矩形 4"/>
          <p:cNvSpPr/>
          <p:nvPr/>
        </p:nvSpPr>
        <p:spPr>
          <a:xfrm>
            <a:off x="-36512" y="4869160"/>
            <a:ext cx="3096343" cy="1200329"/>
          </a:xfrm>
          <a:prstGeom prst="rect">
            <a:avLst/>
          </a:prstGeom>
        </p:spPr>
        <p:txBody>
          <a:bodyPr wrap="square">
            <a:spAutoFit/>
          </a:bodyPr>
          <a:lstStyle/>
          <a:p>
            <a:r>
              <a:rPr lang="zh-CN" altLang="en-US" sz="2400" dirty="0">
                <a:latin typeface="Times New Roman" panose="02020603050405020304" pitchFamily="18" charset="0"/>
                <a:cs typeface="Times New Roman" panose="02020603050405020304" pitchFamily="18" charset="0"/>
              </a:rPr>
              <a:t>约翰</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西尔勒</a:t>
            </a:r>
            <a:endParaRPr lang="en-US" altLang="zh-CN" sz="2400" dirty="0">
              <a:latin typeface="Times New Roman" panose="02020603050405020304" pitchFamily="18" charset="0"/>
              <a:cs typeface="Times New Roman" panose="02020603050405020304" pitchFamily="18" charset="0"/>
            </a:endParaRPr>
          </a:p>
          <a:p>
            <a:r>
              <a:rPr lang="zh-CN" altLang="en-US" sz="2400" dirty="0">
                <a:latin typeface="Times New Roman" panose="02020603050405020304" pitchFamily="18" charset="0"/>
                <a:cs typeface="Times New Roman" panose="02020603050405020304" pitchFamily="18" charset="0"/>
              </a:rPr>
              <a:t>加州大学伯克利分校 哲学教授</a:t>
            </a:r>
          </a:p>
        </p:txBody>
      </p:sp>
    </p:spTree>
    <p:extLst>
      <p:ext uri="{BB962C8B-B14F-4D97-AF65-F5344CB8AC3E}">
        <p14:creationId xmlns:p14="http://schemas.microsoft.com/office/powerpoint/2010/main" val="2099450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人工智能与无人驾驶</a:t>
            </a:r>
          </a:p>
        </p:txBody>
      </p:sp>
      <p:sp>
        <p:nvSpPr>
          <p:cNvPr id="8" name="文本框 7"/>
          <p:cNvSpPr txBox="1"/>
          <p:nvPr/>
        </p:nvSpPr>
        <p:spPr>
          <a:xfrm>
            <a:off x="107504" y="1107594"/>
            <a:ext cx="3877985" cy="461665"/>
          </a:xfrm>
          <a:prstGeom prst="rect">
            <a:avLst/>
          </a:prstGeom>
          <a:noFill/>
        </p:spPr>
        <p:txBody>
          <a:bodyPr wrap="none" rtlCol="0">
            <a:spAutoFit/>
          </a:bodyPr>
          <a:lstStyle/>
          <a:p>
            <a:r>
              <a:rPr lang="zh-CN" altLang="en-US" sz="2400" b="1" dirty="0">
                <a:latin typeface="Courier New" pitchFamily="49" charset="0"/>
              </a:rPr>
              <a:t>无人驾驶中人工智能的参与</a:t>
            </a:r>
            <a:endParaRPr kumimoji="1" lang="zh-CN" altLang="en-US" sz="2000" b="1" dirty="0"/>
          </a:p>
        </p:txBody>
      </p:sp>
      <p:sp>
        <p:nvSpPr>
          <p:cNvPr id="10" name="文本框 9"/>
          <p:cNvSpPr txBox="1"/>
          <p:nvPr/>
        </p:nvSpPr>
        <p:spPr>
          <a:xfrm>
            <a:off x="914751" y="1524434"/>
            <a:ext cx="7689653" cy="400110"/>
          </a:xfrm>
          <a:prstGeom prst="rect">
            <a:avLst/>
          </a:prstGeom>
          <a:noFill/>
        </p:spPr>
        <p:txBody>
          <a:bodyPr wrap="square" rtlCol="0">
            <a:spAutoFit/>
          </a:bodyPr>
          <a:lstStyle/>
          <a:p>
            <a:endParaRPr lang="zh-CN" altLang="en-US" sz="2000" dirty="0">
              <a:latin typeface="Courier New" pitchFamily="49" charset="0"/>
            </a:endParaRPr>
          </a:p>
        </p:txBody>
      </p:sp>
      <p:sp>
        <p:nvSpPr>
          <p:cNvPr id="4" name="文本框 3"/>
          <p:cNvSpPr txBox="1"/>
          <p:nvPr/>
        </p:nvSpPr>
        <p:spPr>
          <a:xfrm>
            <a:off x="467544" y="4950372"/>
            <a:ext cx="184731" cy="369332"/>
          </a:xfrm>
          <a:prstGeom prst="rect">
            <a:avLst/>
          </a:prstGeom>
          <a:noFill/>
        </p:spPr>
        <p:txBody>
          <a:bodyPr wrap="none" rtlCol="0">
            <a:spAutoFit/>
          </a:bodyPr>
          <a:lstStyle/>
          <a:p>
            <a:endParaRPr kumimoji="1" lang="zh-CN" altLang="en-US" dirty="0"/>
          </a:p>
        </p:txBody>
      </p:sp>
      <p:sp>
        <p:nvSpPr>
          <p:cNvPr id="6" name="文本框 5"/>
          <p:cNvSpPr txBox="1"/>
          <p:nvPr/>
        </p:nvSpPr>
        <p:spPr>
          <a:xfrm>
            <a:off x="467544" y="1672129"/>
            <a:ext cx="6432332" cy="830997"/>
          </a:xfrm>
          <a:prstGeom prst="rect">
            <a:avLst/>
          </a:prstGeom>
          <a:noFill/>
        </p:spPr>
        <p:txBody>
          <a:bodyPr wrap="square" rtlCol="0">
            <a:spAutoFit/>
          </a:bodyPr>
          <a:lstStyle/>
          <a:p>
            <a:r>
              <a:rPr lang="zh-CN" altLang="en-US" sz="2400" b="1" dirty="0"/>
              <a:t>定位</a:t>
            </a:r>
            <a:r>
              <a:rPr lang="zh-CN" altLang="en-US" sz="2400" dirty="0"/>
              <a:t/>
            </a:r>
            <a:br>
              <a:rPr lang="zh-CN" altLang="en-US" sz="2400" dirty="0"/>
            </a:br>
            <a:r>
              <a:rPr lang="en-US" altLang="zh-CN" sz="2400" dirty="0"/>
              <a:t>GPS</a:t>
            </a:r>
            <a:r>
              <a:rPr lang="zh-CN" altLang="en-US" sz="2400" dirty="0"/>
              <a:t>的定位精度远达不到无人车的需求</a:t>
            </a:r>
          </a:p>
        </p:txBody>
      </p:sp>
      <p:sp>
        <p:nvSpPr>
          <p:cNvPr id="11" name="文本框 10"/>
          <p:cNvSpPr txBox="1"/>
          <p:nvPr/>
        </p:nvSpPr>
        <p:spPr>
          <a:xfrm>
            <a:off x="467544" y="2457382"/>
            <a:ext cx="6267295" cy="1200329"/>
          </a:xfrm>
          <a:prstGeom prst="rect">
            <a:avLst/>
          </a:prstGeom>
          <a:noFill/>
        </p:spPr>
        <p:txBody>
          <a:bodyPr wrap="square" rtlCol="0">
            <a:spAutoFit/>
          </a:bodyPr>
          <a:lstStyle/>
          <a:p>
            <a:r>
              <a:rPr lang="zh-CN" altLang="en-US" sz="2400" b="1" dirty="0"/>
              <a:t>避障</a:t>
            </a:r>
            <a:r>
              <a:rPr lang="zh-CN" altLang="en-US" sz="2400" dirty="0"/>
              <a:t/>
            </a:r>
            <a:br>
              <a:rPr lang="zh-CN" altLang="en-US" sz="2400" dirty="0"/>
            </a:br>
            <a:r>
              <a:rPr lang="zh-CN" altLang="en-US" sz="2400" dirty="0"/>
              <a:t>车辆前方有障碍，障碍物是运动的还是静止的，车是停下来还是绕过去。</a:t>
            </a:r>
          </a:p>
        </p:txBody>
      </p:sp>
      <p:sp>
        <p:nvSpPr>
          <p:cNvPr id="12" name="文本框 11"/>
          <p:cNvSpPr txBox="1"/>
          <p:nvPr/>
        </p:nvSpPr>
        <p:spPr>
          <a:xfrm>
            <a:off x="467544" y="3565378"/>
            <a:ext cx="5905585" cy="1569660"/>
          </a:xfrm>
          <a:prstGeom prst="rect">
            <a:avLst/>
          </a:prstGeom>
          <a:noFill/>
        </p:spPr>
        <p:txBody>
          <a:bodyPr wrap="square" rtlCol="0">
            <a:spAutoFit/>
          </a:bodyPr>
          <a:lstStyle/>
          <a:p>
            <a:r>
              <a:rPr lang="zh-CN" altLang="en-US" sz="2400" b="1" dirty="0"/>
              <a:t>识别</a:t>
            </a:r>
            <a:r>
              <a:rPr lang="zh-CN" altLang="en-US" sz="2400" dirty="0"/>
              <a:t/>
            </a:r>
            <a:br>
              <a:rPr lang="zh-CN" altLang="en-US" sz="2400" dirty="0"/>
            </a:br>
            <a:r>
              <a:rPr lang="zh-CN" altLang="en-US" sz="2400" dirty="0"/>
              <a:t>识别交通标识等，如限速牌、红绿灯。还要考虑道路中可能有的光线变化、遮挡等问题。</a:t>
            </a:r>
            <a:endParaRPr kumimoji="1" lang="zh-CN" altLang="en-US" sz="2400" dirty="0"/>
          </a:p>
        </p:txBody>
      </p:sp>
      <p:pic>
        <p:nvPicPr>
          <p:cNvPr id="13" name="图片 12"/>
          <p:cNvPicPr>
            <a:picLocks noChangeAspect="1"/>
          </p:cNvPicPr>
          <p:nvPr/>
        </p:nvPicPr>
        <p:blipFill>
          <a:blip r:embed="rId3"/>
          <a:stretch>
            <a:fillRect/>
          </a:stretch>
        </p:blipFill>
        <p:spPr>
          <a:xfrm>
            <a:off x="4283968" y="4837289"/>
            <a:ext cx="3429469" cy="1880492"/>
          </a:xfrm>
          <a:prstGeom prst="rect">
            <a:avLst/>
          </a:prstGeom>
        </p:spPr>
      </p:pic>
      <p:pic>
        <p:nvPicPr>
          <p:cNvPr id="14" name="图片 13"/>
          <p:cNvPicPr>
            <a:picLocks noChangeAspect="1"/>
          </p:cNvPicPr>
          <p:nvPr/>
        </p:nvPicPr>
        <p:blipFill>
          <a:blip r:embed="rId4"/>
          <a:stretch>
            <a:fillRect/>
          </a:stretch>
        </p:blipFill>
        <p:spPr>
          <a:xfrm>
            <a:off x="1608117" y="4950372"/>
            <a:ext cx="1767409" cy="1767409"/>
          </a:xfrm>
          <a:prstGeom prst="rect">
            <a:avLst/>
          </a:prstGeom>
        </p:spPr>
      </p:pic>
    </p:spTree>
    <p:extLst>
      <p:ext uri="{BB962C8B-B14F-4D97-AF65-F5344CB8AC3E}">
        <p14:creationId xmlns:p14="http://schemas.microsoft.com/office/powerpoint/2010/main" val="8079517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人工智能与无人驾驶</a:t>
            </a:r>
          </a:p>
        </p:txBody>
      </p:sp>
      <p:sp>
        <p:nvSpPr>
          <p:cNvPr id="10" name="文本框 9"/>
          <p:cNvSpPr txBox="1"/>
          <p:nvPr/>
        </p:nvSpPr>
        <p:spPr>
          <a:xfrm>
            <a:off x="914751" y="1524434"/>
            <a:ext cx="7689653" cy="400110"/>
          </a:xfrm>
          <a:prstGeom prst="rect">
            <a:avLst/>
          </a:prstGeom>
          <a:noFill/>
        </p:spPr>
        <p:txBody>
          <a:bodyPr wrap="square" rtlCol="0">
            <a:spAutoFit/>
          </a:bodyPr>
          <a:lstStyle/>
          <a:p>
            <a:endParaRPr lang="zh-CN" altLang="en-US" sz="2000" dirty="0">
              <a:latin typeface="Courier New" pitchFamily="49" charset="0"/>
            </a:endParaRPr>
          </a:p>
        </p:txBody>
      </p:sp>
      <p:sp>
        <p:nvSpPr>
          <p:cNvPr id="4" name="文本框 3"/>
          <p:cNvSpPr txBox="1"/>
          <p:nvPr/>
        </p:nvSpPr>
        <p:spPr>
          <a:xfrm>
            <a:off x="767255" y="4950372"/>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70970" y="1129988"/>
            <a:ext cx="3320909" cy="3029447"/>
          </a:xfrm>
          <a:prstGeom prst="rect">
            <a:avLst/>
          </a:prstGeom>
        </p:spPr>
      </p:pic>
      <p:sp>
        <p:nvSpPr>
          <p:cNvPr id="7" name="文本框 6"/>
          <p:cNvSpPr txBox="1"/>
          <p:nvPr/>
        </p:nvSpPr>
        <p:spPr>
          <a:xfrm>
            <a:off x="1259632" y="4150992"/>
            <a:ext cx="1338828" cy="369332"/>
          </a:xfrm>
          <a:prstGeom prst="rect">
            <a:avLst/>
          </a:prstGeom>
          <a:noFill/>
        </p:spPr>
        <p:txBody>
          <a:bodyPr wrap="none" rtlCol="0">
            <a:spAutoFit/>
          </a:bodyPr>
          <a:lstStyle/>
          <a:p>
            <a:r>
              <a:rPr kumimoji="1" lang="zh-CN" altLang="en-US" dirty="0"/>
              <a:t>谷歌无人车</a:t>
            </a:r>
          </a:p>
        </p:txBody>
      </p:sp>
      <p:pic>
        <p:nvPicPr>
          <p:cNvPr id="9" name="图片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73889" y="1154378"/>
            <a:ext cx="4730559" cy="3011434"/>
          </a:xfrm>
          <a:prstGeom prst="rect">
            <a:avLst/>
          </a:prstGeom>
        </p:spPr>
      </p:pic>
      <p:sp>
        <p:nvSpPr>
          <p:cNvPr id="15" name="文本框 14"/>
          <p:cNvSpPr txBox="1"/>
          <p:nvPr/>
        </p:nvSpPr>
        <p:spPr>
          <a:xfrm>
            <a:off x="5373858" y="4149080"/>
            <a:ext cx="2031325" cy="369332"/>
          </a:xfrm>
          <a:prstGeom prst="rect">
            <a:avLst/>
          </a:prstGeom>
          <a:noFill/>
        </p:spPr>
        <p:txBody>
          <a:bodyPr wrap="none" rtlCol="0">
            <a:spAutoFit/>
          </a:bodyPr>
          <a:lstStyle/>
          <a:p>
            <a:r>
              <a:rPr kumimoji="1" lang="zh-CN" altLang="en-US" dirty="0"/>
              <a:t>百度无人车上高速</a:t>
            </a:r>
          </a:p>
        </p:txBody>
      </p:sp>
      <p:pic>
        <p:nvPicPr>
          <p:cNvPr id="16" name="图片 15"/>
          <p:cNvPicPr>
            <a:picLocks noChangeAspect="1"/>
          </p:cNvPicPr>
          <p:nvPr/>
        </p:nvPicPr>
        <p:blipFill>
          <a:blip r:embed="rId5"/>
          <a:stretch>
            <a:fillRect/>
          </a:stretch>
        </p:blipFill>
        <p:spPr>
          <a:xfrm>
            <a:off x="200339" y="4498981"/>
            <a:ext cx="3291540" cy="2114801"/>
          </a:xfrm>
          <a:prstGeom prst="rect">
            <a:avLst/>
          </a:prstGeom>
        </p:spPr>
      </p:pic>
      <p:sp>
        <p:nvSpPr>
          <p:cNvPr id="17" name="文本框 16"/>
          <p:cNvSpPr txBox="1"/>
          <p:nvPr/>
        </p:nvSpPr>
        <p:spPr>
          <a:xfrm>
            <a:off x="1259632" y="6549280"/>
            <a:ext cx="1377300" cy="446892"/>
          </a:xfrm>
          <a:prstGeom prst="rect">
            <a:avLst/>
          </a:prstGeom>
          <a:noFill/>
        </p:spPr>
        <p:txBody>
          <a:bodyPr wrap="none" rtlCol="0">
            <a:spAutoFit/>
          </a:bodyPr>
          <a:lstStyle/>
          <a:p>
            <a:r>
              <a:rPr kumimoji="1" lang="en-US" altLang="zh-CN" dirty="0"/>
              <a:t>Uber</a:t>
            </a:r>
            <a:r>
              <a:rPr kumimoji="1" lang="zh-CN" altLang="en-US" dirty="0"/>
              <a:t>无人车</a:t>
            </a:r>
          </a:p>
        </p:txBody>
      </p:sp>
      <p:pic>
        <p:nvPicPr>
          <p:cNvPr id="18" name="图片 17"/>
          <p:cNvPicPr>
            <a:picLocks noChangeAspect="1"/>
          </p:cNvPicPr>
          <p:nvPr/>
        </p:nvPicPr>
        <p:blipFill rotWithShape="1">
          <a:blip r:embed="rId6" cstate="print">
            <a:extLst>
              <a:ext uri="{28A0092B-C50C-407E-A947-70E740481C1C}">
                <a14:useLocalDpi xmlns:a14="http://schemas.microsoft.com/office/drawing/2010/main" val="0"/>
              </a:ext>
            </a:extLst>
          </a:blip>
          <a:srcRect t="9076" b="28397"/>
          <a:stretch/>
        </p:blipFill>
        <p:spPr>
          <a:xfrm>
            <a:off x="4330956" y="4613113"/>
            <a:ext cx="3816424" cy="1800200"/>
          </a:xfrm>
          <a:prstGeom prst="rect">
            <a:avLst/>
          </a:prstGeom>
        </p:spPr>
      </p:pic>
      <p:sp>
        <p:nvSpPr>
          <p:cNvPr id="19" name="文本框 18"/>
          <p:cNvSpPr txBox="1"/>
          <p:nvPr/>
        </p:nvSpPr>
        <p:spPr>
          <a:xfrm>
            <a:off x="5652120" y="6480023"/>
            <a:ext cx="1416029" cy="406265"/>
          </a:xfrm>
          <a:prstGeom prst="rect">
            <a:avLst/>
          </a:prstGeom>
          <a:noFill/>
        </p:spPr>
        <p:txBody>
          <a:bodyPr wrap="none" rtlCol="0">
            <a:spAutoFit/>
          </a:bodyPr>
          <a:lstStyle/>
          <a:p>
            <a:r>
              <a:rPr kumimoji="1" lang="en-US" altLang="zh-CN" dirty="0"/>
              <a:t>Tesla</a:t>
            </a:r>
            <a:r>
              <a:rPr kumimoji="1" lang="zh-CN" altLang="en-US" dirty="0"/>
              <a:t>无人车</a:t>
            </a:r>
          </a:p>
        </p:txBody>
      </p:sp>
    </p:spTree>
    <p:extLst>
      <p:ext uri="{BB962C8B-B14F-4D97-AF65-F5344CB8AC3E}">
        <p14:creationId xmlns:p14="http://schemas.microsoft.com/office/powerpoint/2010/main" val="21196457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人工智能与无人驾驶</a:t>
            </a:r>
          </a:p>
        </p:txBody>
      </p:sp>
      <p:sp>
        <p:nvSpPr>
          <p:cNvPr id="8" name="文本框 7"/>
          <p:cNvSpPr txBox="1"/>
          <p:nvPr/>
        </p:nvSpPr>
        <p:spPr>
          <a:xfrm>
            <a:off x="179512" y="1139714"/>
            <a:ext cx="3262432" cy="461665"/>
          </a:xfrm>
          <a:prstGeom prst="rect">
            <a:avLst/>
          </a:prstGeom>
          <a:noFill/>
        </p:spPr>
        <p:txBody>
          <a:bodyPr wrap="none" rtlCol="0">
            <a:spAutoFit/>
          </a:bodyPr>
          <a:lstStyle/>
          <a:p>
            <a:r>
              <a:rPr lang="zh-CN" altLang="en-US" sz="2400" dirty="0">
                <a:solidFill>
                  <a:srgbClr val="191919"/>
                </a:solidFill>
                <a:latin typeface="PingFang SC" charset="-122"/>
              </a:rPr>
              <a:t>中国智能车未来挑战赛</a:t>
            </a:r>
            <a:endParaRPr lang="zh-CN" altLang="en-US" sz="2400" dirty="0"/>
          </a:p>
        </p:txBody>
      </p:sp>
      <p:sp>
        <p:nvSpPr>
          <p:cNvPr id="10" name="文本框 9"/>
          <p:cNvSpPr txBox="1"/>
          <p:nvPr/>
        </p:nvSpPr>
        <p:spPr>
          <a:xfrm>
            <a:off x="914751" y="1524434"/>
            <a:ext cx="7689653" cy="400110"/>
          </a:xfrm>
          <a:prstGeom prst="rect">
            <a:avLst/>
          </a:prstGeom>
          <a:noFill/>
        </p:spPr>
        <p:txBody>
          <a:bodyPr wrap="square" rtlCol="0">
            <a:spAutoFit/>
          </a:bodyPr>
          <a:lstStyle/>
          <a:p>
            <a:endParaRPr lang="zh-CN" altLang="en-US" sz="2000" dirty="0">
              <a:latin typeface="Courier New" pitchFamily="49" charset="0"/>
            </a:endParaRPr>
          </a:p>
        </p:txBody>
      </p:sp>
      <p:sp>
        <p:nvSpPr>
          <p:cNvPr id="4" name="文本框 3"/>
          <p:cNvSpPr txBox="1"/>
          <p:nvPr/>
        </p:nvSpPr>
        <p:spPr>
          <a:xfrm>
            <a:off x="767255" y="4950372"/>
            <a:ext cx="184731" cy="369332"/>
          </a:xfrm>
          <a:prstGeom prst="rect">
            <a:avLst/>
          </a:prstGeom>
          <a:noFill/>
        </p:spPr>
        <p:txBody>
          <a:bodyPr wrap="none" rtlCol="0">
            <a:spAutoFit/>
          </a:bodyPr>
          <a:lstStyle/>
          <a:p>
            <a:endParaRPr kumimoji="1" lang="zh-CN" altLang="en-US" dirty="0"/>
          </a:p>
        </p:txBody>
      </p:sp>
      <p:sp>
        <p:nvSpPr>
          <p:cNvPr id="6" name="矩形 5"/>
          <p:cNvSpPr/>
          <p:nvPr/>
        </p:nvSpPr>
        <p:spPr>
          <a:xfrm>
            <a:off x="395536" y="1628800"/>
            <a:ext cx="8640960" cy="1569660"/>
          </a:xfrm>
          <a:prstGeom prst="rect">
            <a:avLst/>
          </a:prstGeom>
        </p:spPr>
        <p:txBody>
          <a:bodyPr wrap="square">
            <a:spAutoFit/>
          </a:bodyPr>
          <a:lstStyle/>
          <a:p>
            <a:r>
              <a:rPr lang="zh-CN" altLang="en-US" sz="2400" dirty="0">
                <a:solidFill>
                  <a:srgbClr val="191919"/>
                </a:solidFill>
                <a:latin typeface="PingFang SC" charset="-122"/>
              </a:rPr>
              <a:t>在国家自然科学基金委员会的领导和支持下，自</a:t>
            </a:r>
            <a:r>
              <a:rPr lang="en-US" altLang="zh-CN" sz="2400" dirty="0">
                <a:solidFill>
                  <a:srgbClr val="191919"/>
                </a:solidFill>
                <a:latin typeface="PingFang SC" charset="-122"/>
              </a:rPr>
              <a:t>2009</a:t>
            </a:r>
            <a:r>
              <a:rPr lang="zh-CN" altLang="en-US" sz="2400" dirty="0">
                <a:solidFill>
                  <a:srgbClr val="191919"/>
                </a:solidFill>
                <a:latin typeface="PingFang SC" charset="-122"/>
              </a:rPr>
              <a:t>年起“中国智能车未来挑战赛”分别在西安、鄂尔多斯、赤峰、常熟等地举办了七届比赛，已成为现阶段国内外唯一专门的无人驾驶车辆赛事，极大推动了中国的无人驾驶车辆研究进展。</a:t>
            </a:r>
            <a:endParaRPr lang="zh-CN" altLang="en-US" sz="2400" dirty="0"/>
          </a:p>
        </p:txBody>
      </p:sp>
      <p:pic>
        <p:nvPicPr>
          <p:cNvPr id="12" name="图片 1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29948" y="3429000"/>
            <a:ext cx="4834548" cy="3240360"/>
          </a:xfrm>
          <a:prstGeom prst="rect">
            <a:avLst/>
          </a:prstGeom>
        </p:spPr>
      </p:pic>
      <p:pic>
        <p:nvPicPr>
          <p:cNvPr id="3" name="图片 2"/>
          <p:cNvPicPr>
            <a:picLocks noChangeAspect="1"/>
          </p:cNvPicPr>
          <p:nvPr/>
        </p:nvPicPr>
        <p:blipFill>
          <a:blip r:embed="rId4"/>
          <a:stretch>
            <a:fillRect/>
          </a:stretch>
        </p:blipFill>
        <p:spPr>
          <a:xfrm>
            <a:off x="173406" y="3311135"/>
            <a:ext cx="3988101" cy="3360854"/>
          </a:xfrm>
          <a:prstGeom prst="rect">
            <a:avLst/>
          </a:prstGeom>
        </p:spPr>
      </p:pic>
    </p:spTree>
    <p:extLst>
      <p:ext uri="{BB962C8B-B14F-4D97-AF65-F5344CB8AC3E}">
        <p14:creationId xmlns:p14="http://schemas.microsoft.com/office/powerpoint/2010/main" val="11382127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人工智能与无人驾驶</a:t>
            </a:r>
          </a:p>
        </p:txBody>
      </p:sp>
      <p:sp>
        <p:nvSpPr>
          <p:cNvPr id="8" name="文本框 7"/>
          <p:cNvSpPr txBox="1"/>
          <p:nvPr/>
        </p:nvSpPr>
        <p:spPr>
          <a:xfrm>
            <a:off x="251520" y="1139714"/>
            <a:ext cx="3262432" cy="461665"/>
          </a:xfrm>
          <a:prstGeom prst="rect">
            <a:avLst/>
          </a:prstGeom>
          <a:noFill/>
        </p:spPr>
        <p:txBody>
          <a:bodyPr wrap="none" rtlCol="0">
            <a:spAutoFit/>
          </a:bodyPr>
          <a:lstStyle/>
          <a:p>
            <a:r>
              <a:rPr lang="zh-CN" altLang="en-US" sz="2400" dirty="0">
                <a:solidFill>
                  <a:srgbClr val="191919"/>
                </a:solidFill>
                <a:latin typeface="PingFang SC" charset="-122"/>
              </a:rPr>
              <a:t>中国智能车未来挑战赛</a:t>
            </a:r>
            <a:endParaRPr lang="zh-CN" altLang="en-US" sz="2400" dirty="0"/>
          </a:p>
        </p:txBody>
      </p:sp>
      <p:sp>
        <p:nvSpPr>
          <p:cNvPr id="4" name="文本框 3"/>
          <p:cNvSpPr txBox="1"/>
          <p:nvPr/>
        </p:nvSpPr>
        <p:spPr>
          <a:xfrm>
            <a:off x="983279" y="4950372"/>
            <a:ext cx="184731" cy="369332"/>
          </a:xfrm>
          <a:prstGeom prst="rect">
            <a:avLst/>
          </a:prstGeom>
          <a:noFill/>
        </p:spPr>
        <p:txBody>
          <a:bodyPr wrap="none" rtlCol="0">
            <a:spAutoFit/>
          </a:bodyPr>
          <a:lstStyle/>
          <a:p>
            <a:endParaRPr kumimoji="1" lang="zh-CN" altLang="en-US" dirty="0"/>
          </a:p>
        </p:txBody>
      </p:sp>
      <p:sp>
        <p:nvSpPr>
          <p:cNvPr id="6" name="矩形 5"/>
          <p:cNvSpPr/>
          <p:nvPr/>
        </p:nvSpPr>
        <p:spPr>
          <a:xfrm>
            <a:off x="263376" y="1625271"/>
            <a:ext cx="8845127" cy="1938992"/>
          </a:xfrm>
          <a:prstGeom prst="rect">
            <a:avLst/>
          </a:prstGeom>
        </p:spPr>
        <p:txBody>
          <a:bodyPr wrap="square">
            <a:spAutoFit/>
          </a:bodyPr>
          <a:lstStyle/>
          <a:p>
            <a:r>
              <a:rPr lang="zh-CN" altLang="en-US" sz="2400" dirty="0"/>
              <a:t>最新一届大赛的路环境测试包括两部分：约</a:t>
            </a:r>
            <a:r>
              <a:rPr lang="en-US" altLang="zh-CN" sz="2400" dirty="0"/>
              <a:t>22</a:t>
            </a:r>
            <a:r>
              <a:rPr lang="zh-CN" altLang="en-US" sz="2400" dirty="0"/>
              <a:t>公里的高速道路自主驾驶测试和约</a:t>
            </a:r>
            <a:r>
              <a:rPr lang="en-US" altLang="zh-CN" sz="2400" dirty="0"/>
              <a:t>6</a:t>
            </a:r>
            <a:r>
              <a:rPr lang="zh-CN" altLang="en-US" sz="2400" dirty="0"/>
              <a:t>公里的城区道路自主驾驶测试，不仅考察参赛车辆在遵守道路交通法规、减少交通事故前提下无人驾驶的交通场景识别能力，还检验了其在不同道路环境下的适应性和正常行驶</a:t>
            </a:r>
            <a:r>
              <a:rPr lang="en-US" altLang="zh-CN" sz="2400" dirty="0"/>
              <a:t>4S</a:t>
            </a:r>
            <a:r>
              <a:rPr lang="zh-CN" altLang="en-US" sz="2400" dirty="0"/>
              <a:t>性能</a:t>
            </a:r>
          </a:p>
        </p:txBody>
      </p:sp>
      <p:pic>
        <p:nvPicPr>
          <p:cNvPr id="3" name="图片 2"/>
          <p:cNvPicPr>
            <a:picLocks noChangeAspect="1"/>
          </p:cNvPicPr>
          <p:nvPr/>
        </p:nvPicPr>
        <p:blipFill>
          <a:blip r:embed="rId3"/>
          <a:stretch>
            <a:fillRect/>
          </a:stretch>
        </p:blipFill>
        <p:spPr>
          <a:xfrm>
            <a:off x="251520" y="3645024"/>
            <a:ext cx="4196258" cy="3147194"/>
          </a:xfrm>
          <a:prstGeom prst="rect">
            <a:avLst/>
          </a:prstGeom>
        </p:spPr>
      </p:pic>
      <p:pic>
        <p:nvPicPr>
          <p:cNvPr id="5" name="图片 4"/>
          <p:cNvPicPr>
            <a:picLocks noChangeAspect="1"/>
          </p:cNvPicPr>
          <p:nvPr/>
        </p:nvPicPr>
        <p:blipFill>
          <a:blip r:embed="rId4"/>
          <a:stretch>
            <a:fillRect/>
          </a:stretch>
        </p:blipFill>
        <p:spPr>
          <a:xfrm>
            <a:off x="4716016" y="3631009"/>
            <a:ext cx="4248472" cy="3186354"/>
          </a:xfrm>
          <a:prstGeom prst="rect">
            <a:avLst/>
          </a:prstGeom>
        </p:spPr>
      </p:pic>
    </p:spTree>
    <p:extLst>
      <p:ext uri="{BB962C8B-B14F-4D97-AF65-F5344CB8AC3E}">
        <p14:creationId xmlns:p14="http://schemas.microsoft.com/office/powerpoint/2010/main" val="12849553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p:cNvPicPr>
            <a:picLocks noChangeAspect="1"/>
          </p:cNvPicPr>
          <p:nvPr/>
        </p:nvPicPr>
        <p:blipFill>
          <a:blip r:embed="rId3"/>
          <a:stretch>
            <a:fillRect/>
          </a:stretch>
        </p:blipFill>
        <p:spPr>
          <a:xfrm>
            <a:off x="323528" y="1052736"/>
            <a:ext cx="8496944" cy="5800920"/>
          </a:xfrm>
          <a:prstGeom prst="rect">
            <a:avLst/>
          </a:prstGeom>
        </p:spPr>
      </p:pic>
      <p:sp>
        <p:nvSpPr>
          <p:cNvPr id="2" name="标题 1"/>
          <p:cNvSpPr>
            <a:spLocks noGrp="1"/>
          </p:cNvSpPr>
          <p:nvPr>
            <p:ph type="title"/>
          </p:nvPr>
        </p:nvSpPr>
        <p:spPr/>
        <p:txBody>
          <a:bodyPr/>
          <a:lstStyle/>
          <a:p>
            <a:r>
              <a:rPr kumimoji="1" lang="zh-CN" altLang="en-US" dirty="0"/>
              <a:t>人工智能与无人驾驶</a:t>
            </a:r>
          </a:p>
        </p:txBody>
      </p:sp>
      <p:sp>
        <p:nvSpPr>
          <p:cNvPr id="8" name="文本框 7"/>
          <p:cNvSpPr txBox="1"/>
          <p:nvPr/>
        </p:nvSpPr>
        <p:spPr>
          <a:xfrm>
            <a:off x="261967" y="1139714"/>
            <a:ext cx="3877985" cy="461665"/>
          </a:xfrm>
          <a:prstGeom prst="rect">
            <a:avLst/>
          </a:prstGeom>
          <a:noFill/>
        </p:spPr>
        <p:txBody>
          <a:bodyPr wrap="none" rtlCol="0">
            <a:spAutoFit/>
          </a:bodyPr>
          <a:lstStyle/>
          <a:p>
            <a:r>
              <a:rPr lang="zh-CN" altLang="en-US" sz="2400" dirty="0">
                <a:solidFill>
                  <a:srgbClr val="191919"/>
                </a:solidFill>
                <a:latin typeface="PingFang SC" charset="-122"/>
              </a:rPr>
              <a:t>历年中国智能车未来挑战赛</a:t>
            </a:r>
            <a:endParaRPr lang="zh-CN" altLang="en-US" sz="2400" dirty="0"/>
          </a:p>
        </p:txBody>
      </p:sp>
      <p:sp>
        <p:nvSpPr>
          <p:cNvPr id="10" name="文本框 9"/>
          <p:cNvSpPr txBox="1"/>
          <p:nvPr/>
        </p:nvSpPr>
        <p:spPr>
          <a:xfrm>
            <a:off x="914751" y="1524434"/>
            <a:ext cx="7689653" cy="400110"/>
          </a:xfrm>
          <a:prstGeom prst="rect">
            <a:avLst/>
          </a:prstGeom>
          <a:noFill/>
        </p:spPr>
        <p:txBody>
          <a:bodyPr wrap="square" rtlCol="0">
            <a:spAutoFit/>
          </a:bodyPr>
          <a:lstStyle/>
          <a:p>
            <a:endParaRPr lang="zh-CN" altLang="en-US" sz="2000" dirty="0">
              <a:latin typeface="Courier New" pitchFamily="49" charset="0"/>
            </a:endParaRPr>
          </a:p>
        </p:txBody>
      </p:sp>
      <p:sp>
        <p:nvSpPr>
          <p:cNvPr id="4" name="文本框 3"/>
          <p:cNvSpPr txBox="1"/>
          <p:nvPr/>
        </p:nvSpPr>
        <p:spPr>
          <a:xfrm>
            <a:off x="767255" y="4950372"/>
            <a:ext cx="184731" cy="369332"/>
          </a:xfrm>
          <a:prstGeom prst="rect">
            <a:avLst/>
          </a:prstGeom>
          <a:noFill/>
        </p:spPr>
        <p:txBody>
          <a:bodyPr wrap="none" rtlCol="0">
            <a:spAutoFit/>
          </a:bodyPr>
          <a:lstStyle/>
          <a:p>
            <a:endParaRPr kumimoji="1" lang="zh-CN" altLang="en-US" dirty="0"/>
          </a:p>
        </p:txBody>
      </p:sp>
      <p:sp>
        <p:nvSpPr>
          <p:cNvPr id="3" name="矩形 2"/>
          <p:cNvSpPr/>
          <p:nvPr/>
        </p:nvSpPr>
        <p:spPr bwMode="auto">
          <a:xfrm>
            <a:off x="7020272" y="6201268"/>
            <a:ext cx="1584132" cy="652388"/>
          </a:xfrm>
          <a:prstGeom prst="rect">
            <a:avLst/>
          </a:prstGeom>
          <a:solidFill>
            <a:schemeClr val="bg1"/>
          </a:solidFill>
          <a:ln w="3175" algn="ctr">
            <a:solidFill>
              <a:schemeClr val="bg1"/>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Tree>
    <p:extLst>
      <p:ext uri="{BB962C8B-B14F-4D97-AF65-F5344CB8AC3E}">
        <p14:creationId xmlns:p14="http://schemas.microsoft.com/office/powerpoint/2010/main" val="113419026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6918" name="Picture 6" descr="D:\Desktop\UTM.jpg"/>
          <p:cNvPicPr>
            <a:picLocks noChangeAspect="1" noChangeArrowheads="1"/>
          </p:cNvPicPr>
          <p:nvPr/>
        </p:nvPicPr>
        <p:blipFill>
          <a:blip r:embed="rId3"/>
          <a:srcRect/>
          <a:stretch>
            <a:fillRect/>
          </a:stretch>
        </p:blipFill>
        <p:spPr bwMode="auto">
          <a:xfrm>
            <a:off x="7428270" y="4725144"/>
            <a:ext cx="1123025" cy="1423835"/>
          </a:xfrm>
          <a:prstGeom prst="rect">
            <a:avLst/>
          </a:prstGeom>
          <a:noFill/>
        </p:spPr>
      </p:pic>
      <p:pic>
        <p:nvPicPr>
          <p:cNvPr id="166914" name="Picture 2" descr="D:\Desktop\IBEOLUX.jpg"/>
          <p:cNvPicPr>
            <a:picLocks noChangeAspect="1" noChangeArrowheads="1"/>
          </p:cNvPicPr>
          <p:nvPr/>
        </p:nvPicPr>
        <p:blipFill>
          <a:blip r:embed="rId4"/>
          <a:srcRect l="14894" t="9630" r="14184" b="4200"/>
          <a:stretch>
            <a:fillRect/>
          </a:stretch>
        </p:blipFill>
        <p:spPr bwMode="auto">
          <a:xfrm>
            <a:off x="147483" y="4549059"/>
            <a:ext cx="1484671" cy="1603444"/>
          </a:xfrm>
          <a:prstGeom prst="rect">
            <a:avLst/>
          </a:prstGeom>
          <a:noFill/>
        </p:spPr>
      </p:pic>
      <p:grpSp>
        <p:nvGrpSpPr>
          <p:cNvPr id="6" name="组合 5"/>
          <p:cNvGrpSpPr/>
          <p:nvPr/>
        </p:nvGrpSpPr>
        <p:grpSpPr>
          <a:xfrm>
            <a:off x="251520" y="1714137"/>
            <a:ext cx="8496944" cy="4739148"/>
            <a:chOff x="920491" y="16525419"/>
            <a:chExt cx="29042917" cy="12148959"/>
          </a:xfrm>
        </p:grpSpPr>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527838" y="18295937"/>
              <a:ext cx="16903602" cy="10378441"/>
            </a:xfrm>
            <a:prstGeom prst="rect">
              <a:avLst/>
            </a:prstGeom>
          </p:spPr>
        </p:pic>
        <p:sp>
          <p:nvSpPr>
            <p:cNvPr id="8" name="圆角矩形 7"/>
            <p:cNvSpPr/>
            <p:nvPr/>
          </p:nvSpPr>
          <p:spPr>
            <a:xfrm>
              <a:off x="920491" y="27751535"/>
              <a:ext cx="4430276" cy="773369"/>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四线激光</a:t>
              </a:r>
            </a:p>
          </p:txBody>
        </p:sp>
        <p:sp>
          <p:nvSpPr>
            <p:cNvPr id="9" name="圆角矩形 8"/>
            <p:cNvSpPr/>
            <p:nvPr/>
          </p:nvSpPr>
          <p:spPr>
            <a:xfrm>
              <a:off x="6766300" y="19946842"/>
              <a:ext cx="2816409" cy="585442"/>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相机</a:t>
              </a:r>
            </a:p>
          </p:txBody>
        </p:sp>
        <p:sp>
          <p:nvSpPr>
            <p:cNvPr id="10" name="圆角矩形 9"/>
            <p:cNvSpPr/>
            <p:nvPr/>
          </p:nvSpPr>
          <p:spPr>
            <a:xfrm>
              <a:off x="24459016" y="16525419"/>
              <a:ext cx="4121220" cy="663237"/>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b="1" dirty="0">
                  <a:solidFill>
                    <a:schemeClr val="tx1"/>
                  </a:solidFill>
                  <a:latin typeface="微软雅黑" pitchFamily="34" charset="-122"/>
                  <a:ea typeface="微软雅黑" pitchFamily="34" charset="-122"/>
                </a:rPr>
                <a:t>3D</a:t>
              </a:r>
              <a:r>
                <a:rPr lang="zh-CN" altLang="en-US" sz="2000" b="1" dirty="0">
                  <a:solidFill>
                    <a:schemeClr val="tx1"/>
                  </a:solidFill>
                  <a:latin typeface="微软雅黑" pitchFamily="34" charset="-122"/>
                  <a:ea typeface="微软雅黑" pitchFamily="34" charset="-122"/>
                </a:rPr>
                <a:t>激光</a:t>
              </a:r>
            </a:p>
          </p:txBody>
        </p:sp>
        <p:sp>
          <p:nvSpPr>
            <p:cNvPr id="12" name="圆角矩形 11"/>
            <p:cNvSpPr/>
            <p:nvPr/>
          </p:nvSpPr>
          <p:spPr>
            <a:xfrm>
              <a:off x="25697055" y="27819858"/>
              <a:ext cx="4266353" cy="670056"/>
            </a:xfrm>
            <a:prstGeom prst="roundRect">
              <a:avLst/>
            </a:prstGeom>
            <a:solidFill>
              <a:srgbClr val="FFFF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000" b="1" dirty="0">
                  <a:solidFill>
                    <a:schemeClr val="tx1"/>
                  </a:solidFill>
                  <a:latin typeface="微软雅黑" pitchFamily="34" charset="-122"/>
                  <a:ea typeface="微软雅黑" pitchFamily="34" charset="-122"/>
                </a:rPr>
                <a:t>单线激光</a:t>
              </a:r>
            </a:p>
          </p:txBody>
        </p:sp>
      </p:grpSp>
      <p:pic>
        <p:nvPicPr>
          <p:cNvPr id="166915" name="Picture 3" descr="D:\Desktop\camera.jpg"/>
          <p:cNvPicPr>
            <a:picLocks noChangeAspect="1" noChangeArrowheads="1"/>
          </p:cNvPicPr>
          <p:nvPr/>
        </p:nvPicPr>
        <p:blipFill>
          <a:blip r:embed="rId6"/>
          <a:srcRect l="3464" t="40935" r="33078" b="4871"/>
          <a:stretch>
            <a:fillRect/>
          </a:stretch>
        </p:blipFill>
        <p:spPr bwMode="auto">
          <a:xfrm>
            <a:off x="608202" y="1730480"/>
            <a:ext cx="3531181" cy="1318309"/>
          </a:xfrm>
          <a:prstGeom prst="rect">
            <a:avLst/>
          </a:prstGeom>
          <a:noFill/>
        </p:spPr>
      </p:pic>
      <p:pic>
        <p:nvPicPr>
          <p:cNvPr id="166916" name="Picture 4" descr="G:\3dlaser.jpg"/>
          <p:cNvPicPr>
            <a:picLocks noChangeAspect="1" noChangeArrowheads="1"/>
          </p:cNvPicPr>
          <p:nvPr/>
        </p:nvPicPr>
        <p:blipFill>
          <a:blip r:embed="rId7"/>
          <a:srcRect/>
          <a:stretch>
            <a:fillRect/>
          </a:stretch>
        </p:blipFill>
        <p:spPr bwMode="auto">
          <a:xfrm>
            <a:off x="6272980" y="1061883"/>
            <a:ext cx="777455" cy="1767064"/>
          </a:xfrm>
          <a:prstGeom prst="rect">
            <a:avLst/>
          </a:prstGeom>
          <a:noFill/>
        </p:spPr>
      </p:pic>
      <p:sp>
        <p:nvSpPr>
          <p:cNvPr id="2" name="标题 1"/>
          <p:cNvSpPr>
            <a:spLocks noGrp="1"/>
          </p:cNvSpPr>
          <p:nvPr>
            <p:ph type="title"/>
          </p:nvPr>
        </p:nvSpPr>
        <p:spPr/>
        <p:txBody>
          <a:bodyPr/>
          <a:lstStyle/>
          <a:p>
            <a:r>
              <a:rPr lang="zh-CN" altLang="en-US" dirty="0"/>
              <a:t>无人驾驶汽车示例 </a:t>
            </a:r>
            <a:r>
              <a:rPr lang="en-US" altLang="zh-CN" dirty="0"/>
              <a:t>– </a:t>
            </a:r>
            <a:r>
              <a:rPr lang="zh-CN" altLang="en-US" dirty="0"/>
              <a:t>夸父</a:t>
            </a:r>
            <a:r>
              <a:rPr lang="en-US" altLang="zh-CN" dirty="0"/>
              <a:t>1</a:t>
            </a:r>
            <a:r>
              <a:rPr lang="zh-CN" altLang="en-US" dirty="0"/>
              <a:t>号</a:t>
            </a:r>
          </a:p>
        </p:txBody>
      </p:sp>
      <p:sp>
        <p:nvSpPr>
          <p:cNvPr id="3" name="椭圆 2"/>
          <p:cNvSpPr/>
          <p:nvPr/>
        </p:nvSpPr>
        <p:spPr bwMode="auto">
          <a:xfrm>
            <a:off x="3910613" y="3048789"/>
            <a:ext cx="1462553" cy="596235"/>
          </a:xfrm>
          <a:prstGeom prst="ellipse">
            <a:avLst/>
          </a:prstGeom>
          <a:noFill/>
          <a:ln w="381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5200" b="1" i="0" u="none" strike="noStrike" cap="none" normalizeH="0" baseline="0">
              <a:ln>
                <a:noFill/>
              </a:ln>
              <a:solidFill>
                <a:srgbClr val="FF0000"/>
              </a:solidFill>
              <a:effectLst/>
              <a:latin typeface="Times New Roman" pitchFamily="18" charset="0"/>
              <a:ea typeface="宋体" pitchFamily="2" charset="-122"/>
            </a:endParaRPr>
          </a:p>
        </p:txBody>
      </p:sp>
      <p:sp>
        <p:nvSpPr>
          <p:cNvPr id="20" name="右箭头 19"/>
          <p:cNvSpPr/>
          <p:nvPr/>
        </p:nvSpPr>
        <p:spPr bwMode="auto">
          <a:xfrm rot="12236450">
            <a:off x="3308805" y="2996359"/>
            <a:ext cx="572665" cy="330673"/>
          </a:xfrm>
          <a:prstGeom prst="rightArrow">
            <a:avLst/>
          </a:prstGeom>
          <a:noFill/>
          <a:ln w="25400" cap="flat" cmpd="sng" algn="ctr">
            <a:solidFill>
              <a:srgbClr val="FF0000"/>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5200" b="1" i="0" u="none" strike="noStrike" cap="none" normalizeH="0" baseline="0">
              <a:ln>
                <a:noFill/>
              </a:ln>
              <a:solidFill>
                <a:srgbClr val="FF0000"/>
              </a:solidFill>
              <a:effectLst/>
              <a:latin typeface="Times New Roman" pitchFamily="18" charset="0"/>
              <a:ea typeface="宋体" pitchFamily="2" charset="-122"/>
            </a:endParaRPr>
          </a:p>
        </p:txBody>
      </p:sp>
      <p:sp>
        <p:nvSpPr>
          <p:cNvPr id="21" name="右箭头 20"/>
          <p:cNvSpPr/>
          <p:nvPr/>
        </p:nvSpPr>
        <p:spPr bwMode="auto">
          <a:xfrm rot="19530758">
            <a:off x="5263316" y="1942176"/>
            <a:ext cx="955186" cy="330673"/>
          </a:xfrm>
          <a:prstGeom prst="rightArrow">
            <a:avLst/>
          </a:prstGeom>
          <a:noFill/>
          <a:ln w="25400" cap="flat" cmpd="sng" algn="ctr">
            <a:solidFill>
              <a:srgbClr val="3333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5200" b="1" i="0" u="none" strike="noStrike" cap="none" normalizeH="0" baseline="0">
              <a:ln>
                <a:noFill/>
              </a:ln>
              <a:solidFill>
                <a:srgbClr val="FF0000"/>
              </a:solidFill>
              <a:effectLst/>
              <a:latin typeface="Times New Roman" pitchFamily="18" charset="0"/>
              <a:ea typeface="宋体" pitchFamily="2" charset="-122"/>
            </a:endParaRPr>
          </a:p>
        </p:txBody>
      </p:sp>
      <p:sp>
        <p:nvSpPr>
          <p:cNvPr id="22" name="椭圆 21"/>
          <p:cNvSpPr/>
          <p:nvPr/>
        </p:nvSpPr>
        <p:spPr bwMode="auto">
          <a:xfrm>
            <a:off x="4765631" y="2271554"/>
            <a:ext cx="598457" cy="596235"/>
          </a:xfrm>
          <a:prstGeom prst="ellipse">
            <a:avLst/>
          </a:prstGeom>
          <a:noFill/>
          <a:ln w="38100" cap="flat" cmpd="sng" algn="ctr">
            <a:solidFill>
              <a:srgbClr val="3333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5200" b="1" i="0" u="none" strike="noStrike" cap="none" normalizeH="0" baseline="0">
              <a:ln>
                <a:noFill/>
              </a:ln>
              <a:solidFill>
                <a:srgbClr val="FF0000"/>
              </a:solidFill>
              <a:effectLst/>
              <a:latin typeface="Times New Roman" pitchFamily="18" charset="0"/>
              <a:ea typeface="宋体" pitchFamily="2" charset="-122"/>
            </a:endParaRPr>
          </a:p>
        </p:txBody>
      </p:sp>
      <p:sp>
        <p:nvSpPr>
          <p:cNvPr id="23" name="右箭头 22"/>
          <p:cNvSpPr/>
          <p:nvPr/>
        </p:nvSpPr>
        <p:spPr bwMode="auto">
          <a:xfrm rot="10800000">
            <a:off x="1566147" y="5116318"/>
            <a:ext cx="807644" cy="330673"/>
          </a:xfrm>
          <a:prstGeom prst="rightArrow">
            <a:avLst/>
          </a:prstGeom>
          <a:noFill/>
          <a:ln w="25400" cap="flat" cmpd="sng" algn="ctr">
            <a:solidFill>
              <a:srgbClr val="3333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5200" b="1" i="0" u="none" strike="noStrike" cap="none" normalizeH="0" baseline="0">
              <a:ln>
                <a:noFill/>
              </a:ln>
              <a:solidFill>
                <a:srgbClr val="FF0000"/>
              </a:solidFill>
              <a:effectLst/>
              <a:latin typeface="Times New Roman" pitchFamily="18" charset="0"/>
              <a:ea typeface="宋体" pitchFamily="2" charset="-122"/>
            </a:endParaRPr>
          </a:p>
        </p:txBody>
      </p:sp>
      <p:sp>
        <p:nvSpPr>
          <p:cNvPr id="24" name="椭圆 23"/>
          <p:cNvSpPr/>
          <p:nvPr/>
        </p:nvSpPr>
        <p:spPr bwMode="auto">
          <a:xfrm>
            <a:off x="2461375" y="4993005"/>
            <a:ext cx="598457" cy="596235"/>
          </a:xfrm>
          <a:prstGeom prst="ellipse">
            <a:avLst/>
          </a:prstGeom>
          <a:noFill/>
          <a:ln w="38100" cap="flat" cmpd="sng" algn="ctr">
            <a:solidFill>
              <a:srgbClr val="3333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5200" b="1" i="0" u="none" strike="noStrike" cap="none" normalizeH="0" baseline="0">
              <a:ln>
                <a:noFill/>
              </a:ln>
              <a:solidFill>
                <a:srgbClr val="FF0000"/>
              </a:solidFill>
              <a:effectLst/>
              <a:latin typeface="Times New Roman" pitchFamily="18" charset="0"/>
              <a:ea typeface="宋体" pitchFamily="2" charset="-122"/>
            </a:endParaRPr>
          </a:p>
        </p:txBody>
      </p:sp>
      <p:sp>
        <p:nvSpPr>
          <p:cNvPr id="25" name="右箭头 24"/>
          <p:cNvSpPr/>
          <p:nvPr/>
        </p:nvSpPr>
        <p:spPr bwMode="auto">
          <a:xfrm rot="608586">
            <a:off x="7262969" y="5142970"/>
            <a:ext cx="524371" cy="330673"/>
          </a:xfrm>
          <a:prstGeom prst="rightArrow">
            <a:avLst/>
          </a:prstGeom>
          <a:noFill/>
          <a:ln w="25400" cap="flat" cmpd="sng" algn="ctr">
            <a:solidFill>
              <a:srgbClr val="3333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5200" b="1" i="0" u="none" strike="noStrike" cap="none" normalizeH="0" baseline="0">
              <a:ln>
                <a:noFill/>
              </a:ln>
              <a:solidFill>
                <a:srgbClr val="FF0000"/>
              </a:solidFill>
              <a:effectLst/>
              <a:latin typeface="Times New Roman" pitchFamily="18" charset="0"/>
              <a:ea typeface="宋体" pitchFamily="2" charset="-122"/>
            </a:endParaRPr>
          </a:p>
        </p:txBody>
      </p:sp>
      <p:sp>
        <p:nvSpPr>
          <p:cNvPr id="26" name="椭圆 25"/>
          <p:cNvSpPr/>
          <p:nvPr/>
        </p:nvSpPr>
        <p:spPr bwMode="auto">
          <a:xfrm>
            <a:off x="6778535" y="4943432"/>
            <a:ext cx="457761" cy="501792"/>
          </a:xfrm>
          <a:prstGeom prst="ellipse">
            <a:avLst/>
          </a:prstGeom>
          <a:noFill/>
          <a:ln w="38100" cap="flat" cmpd="sng" algn="ctr">
            <a:solidFill>
              <a:srgbClr val="3333FF"/>
            </a:solidFill>
            <a:prstDash val="solid"/>
            <a:round/>
            <a:headEnd type="none" w="med" len="med"/>
            <a:tailEnd type="none" w="med" len="me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rtlCol="0" anchor="t" anchorCtr="0" compatLnSpc="1">
            <a:prstTxWarp prst="textNoShape">
              <a:avLst/>
            </a:prstTxWarp>
            <a:spAutoFit/>
          </a:bodyPr>
          <a:lstStyle/>
          <a:p>
            <a:pPr marL="0" marR="0" indent="0" algn="ctr" defTabSz="914400" rtl="0" eaLnBrk="1" fontAlgn="base" latinLnBrk="0" hangingPunct="1">
              <a:lnSpc>
                <a:spcPct val="100000"/>
              </a:lnSpc>
              <a:spcBef>
                <a:spcPct val="50000"/>
              </a:spcBef>
              <a:spcAft>
                <a:spcPct val="0"/>
              </a:spcAft>
              <a:buClrTx/>
              <a:buSzTx/>
              <a:buFontTx/>
              <a:buNone/>
              <a:tabLst/>
            </a:pPr>
            <a:endParaRPr kumimoji="0" lang="zh-CN" altLang="en-US" sz="5200" b="1" i="0" u="none" strike="noStrike" cap="none" normalizeH="0" baseline="0">
              <a:ln>
                <a:noFill/>
              </a:ln>
              <a:solidFill>
                <a:srgbClr val="FF0000"/>
              </a:solidFill>
              <a:effectLst/>
              <a:latin typeface="Times New Roman" pitchFamily="18" charset="0"/>
              <a:ea typeface="宋体" pitchFamily="2" charset="-122"/>
            </a:endParaRPr>
          </a:p>
        </p:txBody>
      </p:sp>
    </p:spTree>
    <p:extLst>
      <p:ext uri="{BB962C8B-B14F-4D97-AF65-F5344CB8AC3E}">
        <p14:creationId xmlns:p14="http://schemas.microsoft.com/office/powerpoint/2010/main" val="7870825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animBg="1"/>
      <p:bldP spid="21" grpId="0" animBg="1"/>
      <p:bldP spid="22" grpId="0" animBg="1"/>
      <p:bldP spid="23" grpId="0" animBg="1"/>
      <p:bldP spid="24" grpId="0" animBg="1"/>
      <p:bldP spid="25" grpId="0" animBg="1"/>
      <p:bldP spid="26"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人工智能与无人驾驶</a:t>
            </a:r>
          </a:p>
        </p:txBody>
      </p:sp>
      <p:sp>
        <p:nvSpPr>
          <p:cNvPr id="8" name="文本框 7"/>
          <p:cNvSpPr txBox="1"/>
          <p:nvPr/>
        </p:nvSpPr>
        <p:spPr>
          <a:xfrm>
            <a:off x="179512" y="1139714"/>
            <a:ext cx="5581977" cy="461665"/>
          </a:xfrm>
          <a:prstGeom prst="rect">
            <a:avLst/>
          </a:prstGeom>
          <a:noFill/>
        </p:spPr>
        <p:txBody>
          <a:bodyPr wrap="none" rtlCol="0">
            <a:spAutoFit/>
          </a:bodyPr>
          <a:lstStyle/>
          <a:p>
            <a:r>
              <a:rPr lang="zh-CN" altLang="en-US" sz="2400" dirty="0">
                <a:solidFill>
                  <a:srgbClr val="191919"/>
                </a:solidFill>
                <a:latin typeface="PingFang SC" charset="-122"/>
              </a:rPr>
              <a:t>无人驾驶虽然在发展，但是也有其不足</a:t>
            </a:r>
            <a:endParaRPr lang="zh-CN" altLang="en-US" sz="2400" dirty="0"/>
          </a:p>
        </p:txBody>
      </p:sp>
      <p:sp>
        <p:nvSpPr>
          <p:cNvPr id="10" name="文本框 9"/>
          <p:cNvSpPr txBox="1"/>
          <p:nvPr/>
        </p:nvSpPr>
        <p:spPr>
          <a:xfrm>
            <a:off x="914751" y="1524434"/>
            <a:ext cx="7689653" cy="400110"/>
          </a:xfrm>
          <a:prstGeom prst="rect">
            <a:avLst/>
          </a:prstGeom>
          <a:noFill/>
        </p:spPr>
        <p:txBody>
          <a:bodyPr wrap="square" rtlCol="0">
            <a:spAutoFit/>
          </a:bodyPr>
          <a:lstStyle/>
          <a:p>
            <a:endParaRPr lang="zh-CN" altLang="en-US" sz="2000" dirty="0">
              <a:latin typeface="Courier New" pitchFamily="49" charset="0"/>
            </a:endParaRPr>
          </a:p>
        </p:txBody>
      </p:sp>
      <p:sp>
        <p:nvSpPr>
          <p:cNvPr id="4" name="文本框 3"/>
          <p:cNvSpPr txBox="1"/>
          <p:nvPr/>
        </p:nvSpPr>
        <p:spPr>
          <a:xfrm>
            <a:off x="767255" y="4950372"/>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631031"/>
            <a:ext cx="3966084" cy="2492596"/>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092097" y="1660449"/>
            <a:ext cx="4841036" cy="2476809"/>
          </a:xfrm>
          <a:prstGeom prst="rect">
            <a:avLst/>
          </a:prstGeom>
        </p:spPr>
      </p:pic>
      <p:sp>
        <p:nvSpPr>
          <p:cNvPr id="11" name="文本框 10"/>
          <p:cNvSpPr txBox="1"/>
          <p:nvPr/>
        </p:nvSpPr>
        <p:spPr>
          <a:xfrm>
            <a:off x="1127175" y="4149080"/>
            <a:ext cx="1838965" cy="369332"/>
          </a:xfrm>
          <a:prstGeom prst="rect">
            <a:avLst/>
          </a:prstGeom>
          <a:noFill/>
        </p:spPr>
        <p:txBody>
          <a:bodyPr wrap="none" rtlCol="0">
            <a:spAutoFit/>
          </a:bodyPr>
          <a:lstStyle/>
          <a:p>
            <a:r>
              <a:rPr kumimoji="1" lang="en-US" altLang="zh-CN" dirty="0"/>
              <a:t>Uber</a:t>
            </a:r>
            <a:r>
              <a:rPr kumimoji="1" lang="zh-CN" altLang="en-US" dirty="0"/>
              <a:t>无人车翻车</a:t>
            </a:r>
          </a:p>
        </p:txBody>
      </p:sp>
      <p:sp>
        <p:nvSpPr>
          <p:cNvPr id="14" name="文本框 13"/>
          <p:cNvSpPr txBox="1"/>
          <p:nvPr/>
        </p:nvSpPr>
        <p:spPr>
          <a:xfrm>
            <a:off x="5508104" y="4130649"/>
            <a:ext cx="2262158" cy="369332"/>
          </a:xfrm>
          <a:prstGeom prst="rect">
            <a:avLst/>
          </a:prstGeom>
          <a:noFill/>
        </p:spPr>
        <p:txBody>
          <a:bodyPr wrap="none" rtlCol="0">
            <a:spAutoFit/>
          </a:bodyPr>
          <a:lstStyle/>
          <a:p>
            <a:r>
              <a:rPr kumimoji="1" lang="zh-CN" altLang="en-US" dirty="0"/>
              <a:t>特斯拉</a:t>
            </a:r>
            <a:r>
              <a:rPr kumimoji="1" lang="zh-CN" altLang="en-US"/>
              <a:t>自动驾驶事故</a:t>
            </a:r>
          </a:p>
        </p:txBody>
      </p:sp>
      <p:pic>
        <p:nvPicPr>
          <p:cNvPr id="15" name="图片 14"/>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47708" y="4509120"/>
            <a:ext cx="4064907" cy="1935340"/>
          </a:xfrm>
          <a:prstGeom prst="rect">
            <a:avLst/>
          </a:prstGeom>
        </p:spPr>
      </p:pic>
      <p:sp>
        <p:nvSpPr>
          <p:cNvPr id="18" name="文本框 17"/>
          <p:cNvSpPr txBox="1"/>
          <p:nvPr/>
        </p:nvSpPr>
        <p:spPr>
          <a:xfrm>
            <a:off x="3191850" y="6488668"/>
            <a:ext cx="2492990" cy="369332"/>
          </a:xfrm>
          <a:prstGeom prst="rect">
            <a:avLst/>
          </a:prstGeom>
          <a:noFill/>
        </p:spPr>
        <p:txBody>
          <a:bodyPr wrap="none" rtlCol="0">
            <a:spAutoFit/>
          </a:bodyPr>
          <a:lstStyle/>
          <a:p>
            <a:r>
              <a:rPr kumimoji="1" lang="zh-CN" altLang="en-US" dirty="0"/>
              <a:t>谷歌无人车与货车相撞</a:t>
            </a:r>
          </a:p>
        </p:txBody>
      </p:sp>
    </p:spTree>
    <p:extLst>
      <p:ext uri="{BB962C8B-B14F-4D97-AF65-F5344CB8AC3E}">
        <p14:creationId xmlns:p14="http://schemas.microsoft.com/office/powerpoint/2010/main" val="18601476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zh-CN" altLang="en-US" sz="4000" dirty="0">
                <a:solidFill>
                  <a:srgbClr val="368CFF"/>
                </a:solidFill>
                <a:latin typeface="微软雅黑" panose="020B0503020204020204" pitchFamily="34" charset="-122"/>
                <a:ea typeface="微软雅黑" panose="020B0503020204020204" pitchFamily="34" charset="-122"/>
              </a:rPr>
              <a:t>提纲</a:t>
            </a:r>
            <a:endParaRPr lang="en-US" altLang="zh-CN" sz="4000" dirty="0">
              <a:solidFill>
                <a:srgbClr val="368CFF"/>
              </a:solidFill>
              <a:latin typeface="微软雅黑" panose="020B0503020204020204" pitchFamily="34" charset="-122"/>
              <a:ea typeface="微软雅黑" panose="020B0503020204020204" pitchFamily="34" charset="-122"/>
            </a:endParaRPr>
          </a:p>
        </p:txBody>
      </p:sp>
      <p:sp>
        <p:nvSpPr>
          <p:cNvPr id="37891" name="Rectangle 3"/>
          <p:cNvSpPr>
            <a:spLocks noGrp="1" noChangeArrowheads="1"/>
          </p:cNvSpPr>
          <p:nvPr>
            <p:ph type="body" idx="4294967295"/>
          </p:nvPr>
        </p:nvSpPr>
        <p:spPr>
          <a:xfrm>
            <a:off x="914400" y="1196975"/>
            <a:ext cx="8229600" cy="5184775"/>
          </a:xfrm>
        </p:spPr>
        <p:txBody>
          <a:bodyPr/>
          <a:lstStyle/>
          <a:p>
            <a:pPr eaLnBrk="1" hangingPunct="1">
              <a:defRPr/>
            </a:pPr>
            <a:r>
              <a:rPr lang="zh-CN" altLang="en-US" dirty="0">
                <a:solidFill>
                  <a:schemeClr val="bg1">
                    <a:lumMod val="65000"/>
                  </a:schemeClr>
                </a:solidFill>
              </a:rPr>
              <a:t>人工智能</a:t>
            </a:r>
            <a:endParaRPr lang="en-US" altLang="zh-CN" dirty="0">
              <a:solidFill>
                <a:schemeClr val="bg1">
                  <a:lumMod val="65000"/>
                </a:schemeClr>
              </a:solidFill>
            </a:endParaRPr>
          </a:p>
          <a:p>
            <a:pPr eaLnBrk="1" hangingPunct="1">
              <a:defRPr/>
            </a:pPr>
            <a:r>
              <a:rPr lang="zh-CN" altLang="en-US" sz="3200" dirty="0">
                <a:solidFill>
                  <a:schemeClr val="bg1">
                    <a:lumMod val="65000"/>
                  </a:schemeClr>
                </a:solidFill>
              </a:rPr>
              <a:t>人工智能与金融</a:t>
            </a:r>
            <a:endParaRPr lang="en-US" altLang="zh-CN" sz="3200" dirty="0">
              <a:solidFill>
                <a:schemeClr val="bg1">
                  <a:lumMod val="65000"/>
                </a:schemeClr>
              </a:solidFill>
            </a:endParaRPr>
          </a:p>
          <a:p>
            <a:pPr>
              <a:defRPr/>
            </a:pPr>
            <a:r>
              <a:rPr lang="zh-CN" altLang="en-US" dirty="0">
                <a:solidFill>
                  <a:schemeClr val="bg1">
                    <a:lumMod val="65000"/>
                  </a:schemeClr>
                </a:solidFill>
              </a:rPr>
              <a:t>人工智能与医疗</a:t>
            </a:r>
            <a:endParaRPr lang="en-US" altLang="zh-CN" dirty="0">
              <a:solidFill>
                <a:schemeClr val="bg1">
                  <a:lumMod val="65000"/>
                </a:schemeClr>
              </a:solidFill>
            </a:endParaRPr>
          </a:p>
          <a:p>
            <a:pPr>
              <a:defRPr/>
            </a:pPr>
            <a:r>
              <a:rPr lang="zh-CN" altLang="en-US" dirty="0">
                <a:solidFill>
                  <a:schemeClr val="bg1">
                    <a:lumMod val="65000"/>
                  </a:schemeClr>
                </a:solidFill>
              </a:rPr>
              <a:t>人工智能与机器人</a:t>
            </a:r>
            <a:endParaRPr lang="en-US" altLang="zh-CN" dirty="0">
              <a:solidFill>
                <a:schemeClr val="bg1">
                  <a:lumMod val="65000"/>
                </a:schemeClr>
              </a:solidFill>
            </a:endParaRPr>
          </a:p>
          <a:p>
            <a:pPr>
              <a:defRPr/>
            </a:pPr>
            <a:r>
              <a:rPr lang="zh-CN" altLang="en-US" dirty="0"/>
              <a:t>人工智能的更多应用</a:t>
            </a:r>
          </a:p>
        </p:txBody>
      </p:sp>
    </p:spTree>
    <p:extLst>
      <p:ext uri="{BB962C8B-B14F-4D97-AF65-F5344CB8AC3E}">
        <p14:creationId xmlns:p14="http://schemas.microsoft.com/office/powerpoint/2010/main" val="4633202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人工智能的更多应用</a:t>
            </a:r>
          </a:p>
        </p:txBody>
      </p:sp>
      <p:pic>
        <p:nvPicPr>
          <p:cNvPr id="5" name="图片 4"/>
          <p:cNvPicPr>
            <a:picLocks noChangeAspect="1"/>
          </p:cNvPicPr>
          <p:nvPr/>
        </p:nvPicPr>
        <p:blipFill>
          <a:blip r:embed="rId3"/>
          <a:stretch>
            <a:fillRect/>
          </a:stretch>
        </p:blipFill>
        <p:spPr>
          <a:xfrm>
            <a:off x="2843808" y="2996952"/>
            <a:ext cx="2974330" cy="2974330"/>
          </a:xfrm>
          <a:prstGeom prst="rect">
            <a:avLst/>
          </a:prstGeom>
        </p:spPr>
      </p:pic>
      <p:sp>
        <p:nvSpPr>
          <p:cNvPr id="6" name="矩形 5"/>
          <p:cNvSpPr/>
          <p:nvPr/>
        </p:nvSpPr>
        <p:spPr>
          <a:xfrm>
            <a:off x="251520" y="1352336"/>
            <a:ext cx="8496944" cy="1200329"/>
          </a:xfrm>
          <a:prstGeom prst="rect">
            <a:avLst/>
          </a:prstGeom>
        </p:spPr>
        <p:txBody>
          <a:bodyPr wrap="square">
            <a:spAutoFit/>
          </a:bodyPr>
          <a:lstStyle/>
          <a:p>
            <a:r>
              <a:rPr lang="zh-CN" altLang="en-US" sz="2400" dirty="0">
                <a:solidFill>
                  <a:srgbClr val="191919"/>
                </a:solidFill>
                <a:latin typeface="PingFang SC" charset="-122"/>
              </a:rPr>
              <a:t>人脸是永远不会被遗忘，且安全系数极高的生物特征，用户在手机支付上扫描人脸，即可完成比对，实现密码解锁，代替传统密码登录方式，更加方便安全。</a:t>
            </a:r>
          </a:p>
        </p:txBody>
      </p:sp>
      <p:sp>
        <p:nvSpPr>
          <p:cNvPr id="12" name="文本框 11"/>
          <p:cNvSpPr txBox="1"/>
          <p:nvPr/>
        </p:nvSpPr>
        <p:spPr>
          <a:xfrm>
            <a:off x="3218213" y="6092042"/>
            <a:ext cx="2262158" cy="369332"/>
          </a:xfrm>
          <a:prstGeom prst="rect">
            <a:avLst/>
          </a:prstGeom>
          <a:noFill/>
        </p:spPr>
        <p:txBody>
          <a:bodyPr wrap="none" rtlCol="0">
            <a:spAutoFit/>
          </a:bodyPr>
          <a:lstStyle/>
          <a:p>
            <a:r>
              <a:rPr kumimoji="1" lang="zh-CN" altLang="en-US" dirty="0"/>
              <a:t>某手机钱包扫脸登录</a:t>
            </a:r>
          </a:p>
        </p:txBody>
      </p:sp>
    </p:spTree>
    <p:extLst>
      <p:ext uri="{BB962C8B-B14F-4D97-AF65-F5344CB8AC3E}">
        <p14:creationId xmlns:p14="http://schemas.microsoft.com/office/powerpoint/2010/main" val="5955362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人工智能的更多应用</a:t>
            </a:r>
          </a:p>
        </p:txBody>
      </p:sp>
      <p:sp>
        <p:nvSpPr>
          <p:cNvPr id="6" name="矩形 5"/>
          <p:cNvSpPr/>
          <p:nvPr/>
        </p:nvSpPr>
        <p:spPr>
          <a:xfrm>
            <a:off x="179512" y="1196752"/>
            <a:ext cx="8784976" cy="830997"/>
          </a:xfrm>
          <a:prstGeom prst="rect">
            <a:avLst/>
          </a:prstGeom>
        </p:spPr>
        <p:txBody>
          <a:bodyPr wrap="square">
            <a:spAutoFit/>
          </a:bodyPr>
          <a:lstStyle/>
          <a:p>
            <a:r>
              <a:rPr lang="zh-CN" altLang="en-US" sz="2400" dirty="0">
                <a:solidFill>
                  <a:srgbClr val="191919"/>
                </a:solidFill>
                <a:latin typeface="PingFang SC" charset="-122"/>
              </a:rPr>
              <a:t>人工智能在安防，可以打造</a:t>
            </a:r>
            <a:r>
              <a:rPr lang="zh-CN" altLang="en-US" sz="2400" dirty="0"/>
              <a:t>人群分析、人群检索产品。同时在实时人脸抓捕中采用动、静态人脸比对技术</a:t>
            </a:r>
            <a:endParaRPr lang="zh-CN" altLang="en-US" sz="2400" dirty="0">
              <a:solidFill>
                <a:srgbClr val="191919"/>
              </a:solidFill>
              <a:latin typeface="PingFang SC" charset="-122"/>
            </a:endParaRPr>
          </a:p>
        </p:txBody>
      </p:sp>
      <p:pic>
        <p:nvPicPr>
          <p:cNvPr id="3" name="图片 2"/>
          <p:cNvPicPr>
            <a:picLocks noChangeAspect="1"/>
          </p:cNvPicPr>
          <p:nvPr/>
        </p:nvPicPr>
        <p:blipFill>
          <a:blip r:embed="rId3"/>
          <a:stretch>
            <a:fillRect/>
          </a:stretch>
        </p:blipFill>
        <p:spPr>
          <a:xfrm>
            <a:off x="16370" y="2204863"/>
            <a:ext cx="4627637" cy="4627637"/>
          </a:xfrm>
          <a:prstGeom prst="rect">
            <a:avLst/>
          </a:prstGeom>
        </p:spPr>
      </p:pic>
      <p:pic>
        <p:nvPicPr>
          <p:cNvPr id="4" name="图片 3"/>
          <p:cNvPicPr>
            <a:picLocks noChangeAspect="1"/>
          </p:cNvPicPr>
          <p:nvPr/>
        </p:nvPicPr>
        <p:blipFill>
          <a:blip r:embed="rId4"/>
          <a:stretch>
            <a:fillRect/>
          </a:stretch>
        </p:blipFill>
        <p:spPr>
          <a:xfrm>
            <a:off x="4572000" y="2204863"/>
            <a:ext cx="4582268" cy="4627637"/>
          </a:xfrm>
          <a:prstGeom prst="rect">
            <a:avLst/>
          </a:prstGeom>
        </p:spPr>
      </p:pic>
    </p:spTree>
    <p:extLst>
      <p:ext uri="{BB962C8B-B14F-4D97-AF65-F5344CB8AC3E}">
        <p14:creationId xmlns:p14="http://schemas.microsoft.com/office/powerpoint/2010/main" val="178217564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人工智能的起源</a:t>
            </a:r>
          </a:p>
        </p:txBody>
      </p:sp>
      <p:sp>
        <p:nvSpPr>
          <p:cNvPr id="3" name="内容占位符 2"/>
          <p:cNvSpPr>
            <a:spLocks noGrp="1"/>
          </p:cNvSpPr>
          <p:nvPr>
            <p:ph idx="4294967295"/>
          </p:nvPr>
        </p:nvSpPr>
        <p:spPr>
          <a:xfrm>
            <a:off x="323528" y="5250564"/>
            <a:ext cx="8460432" cy="1502876"/>
          </a:xfrm>
          <a:noFill/>
          <a:ln w="9525">
            <a:noFill/>
            <a:miter lim="800000"/>
            <a:headEnd/>
            <a:tailEnd/>
          </a:ln>
        </p:spPr>
        <p:txBody>
          <a:bodyPr vert="horz" wrap="square" lIns="91440" tIns="45720" rIns="91440" bIns="45720" numCol="1" anchor="t" anchorCtr="0" compatLnSpc="1">
            <a:prstTxWarp prst="textNoShape">
              <a:avLst/>
            </a:prstTxWarp>
          </a:bodyPr>
          <a:lstStyle/>
          <a:p>
            <a:pPr marL="0" indent="0">
              <a:buNone/>
            </a:pPr>
            <a:r>
              <a:rPr lang="en-US" altLang="zh-CN" sz="2400" dirty="0">
                <a:latin typeface="Times New Roman" panose="02020603050405020304" pitchFamily="18" charset="0"/>
                <a:cs typeface="Times New Roman" panose="02020603050405020304" pitchFamily="18" charset="0"/>
              </a:rPr>
              <a:t>1956</a:t>
            </a:r>
            <a:r>
              <a:rPr lang="zh-CN" altLang="en-US" sz="2400" dirty="0">
                <a:latin typeface="Times New Roman" panose="02020603050405020304" pitchFamily="18" charset="0"/>
                <a:cs typeface="Times New Roman" panose="02020603050405020304" pitchFamily="18" charset="0"/>
              </a:rPr>
              <a:t>年夏季，由青年数学助教</a:t>
            </a:r>
            <a:r>
              <a:rPr lang="en-US" altLang="zh-CN" sz="2400" dirty="0" err="1">
                <a:latin typeface="Times New Roman" panose="02020603050405020304" pitchFamily="18" charset="0"/>
                <a:cs typeface="Times New Roman" panose="02020603050405020304" pitchFamily="18" charset="0"/>
              </a:rPr>
              <a:t>J.McCarthy</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后为</a:t>
            </a:r>
            <a:r>
              <a:rPr lang="en-US" altLang="zh-CN" sz="2400" dirty="0">
                <a:latin typeface="Times New Roman" panose="02020603050405020304" pitchFamily="18" charset="0"/>
                <a:cs typeface="Times New Roman" panose="02020603050405020304" pitchFamily="18" charset="0"/>
              </a:rPr>
              <a:t>Stanford</a:t>
            </a:r>
            <a:r>
              <a:rPr lang="zh-CN" altLang="en-US" sz="2400" dirty="0">
                <a:latin typeface="Times New Roman" panose="02020603050405020304" pitchFamily="18" charset="0"/>
                <a:cs typeface="Times New Roman" panose="02020603050405020304" pitchFamily="18" charset="0"/>
              </a:rPr>
              <a:t>教授）、哈佛大学的青年数学家和神经学家</a:t>
            </a:r>
            <a:r>
              <a:rPr lang="en-US" altLang="zh-CN" sz="2400" dirty="0" err="1">
                <a:latin typeface="Times New Roman" panose="02020603050405020304" pitchFamily="18" charset="0"/>
                <a:cs typeface="Times New Roman" panose="02020603050405020304" pitchFamily="18" charset="0"/>
              </a:rPr>
              <a:t>M.L.Minsky</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后为</a:t>
            </a:r>
            <a:r>
              <a:rPr lang="en-US" altLang="zh-CN" sz="2400" dirty="0">
                <a:latin typeface="Times New Roman" panose="02020603050405020304" pitchFamily="18" charset="0"/>
                <a:cs typeface="Times New Roman" panose="02020603050405020304" pitchFamily="18" charset="0"/>
              </a:rPr>
              <a:t>MIT</a:t>
            </a:r>
            <a:r>
              <a:rPr lang="zh-CN" altLang="en-US" sz="2400" dirty="0">
                <a:latin typeface="Times New Roman" panose="02020603050405020304" pitchFamily="18" charset="0"/>
                <a:cs typeface="Times New Roman" panose="02020603050405020304" pitchFamily="18" charset="0"/>
              </a:rPr>
              <a:t>教授）、</a:t>
            </a:r>
            <a:r>
              <a:rPr lang="en-US" altLang="zh-CN" sz="2400" dirty="0">
                <a:latin typeface="Times New Roman" panose="02020603050405020304" pitchFamily="18" charset="0"/>
                <a:cs typeface="Times New Roman" panose="02020603050405020304" pitchFamily="18" charset="0"/>
              </a:rPr>
              <a:t>IBM</a:t>
            </a:r>
            <a:r>
              <a:rPr lang="zh-CN" altLang="en-US" sz="2400" dirty="0">
                <a:latin typeface="Times New Roman" panose="02020603050405020304" pitchFamily="18" charset="0"/>
                <a:cs typeface="Times New Roman" panose="02020603050405020304" pitchFamily="18" charset="0"/>
              </a:rPr>
              <a:t>公司信息研究中心负责人</a:t>
            </a:r>
            <a:r>
              <a:rPr lang="en-US" altLang="zh-CN" sz="2400" dirty="0">
                <a:latin typeface="Times New Roman" panose="02020603050405020304" pitchFamily="18" charset="0"/>
                <a:cs typeface="Times New Roman" panose="02020603050405020304" pitchFamily="18" charset="0"/>
              </a:rPr>
              <a:t>N. </a:t>
            </a:r>
            <a:r>
              <a:rPr lang="en-US" altLang="zh-CN" sz="2400" dirty="0" err="1">
                <a:latin typeface="Times New Roman" panose="02020603050405020304" pitchFamily="18" charset="0"/>
                <a:cs typeface="Times New Roman" panose="02020603050405020304" pitchFamily="18" charset="0"/>
              </a:rPr>
              <a:t>Lochester</a:t>
            </a:r>
            <a:r>
              <a:rPr lang="zh-CN" altLang="en-US" sz="2400" dirty="0">
                <a:latin typeface="Times New Roman" panose="02020603050405020304" pitchFamily="18" charset="0"/>
                <a:cs typeface="Times New Roman" panose="02020603050405020304" pitchFamily="18" charset="0"/>
              </a:rPr>
              <a:t>、贝尔实验室信息部数学研究员</a:t>
            </a:r>
            <a:r>
              <a:rPr lang="en-US" altLang="zh-CN" sz="2400" dirty="0" err="1">
                <a:latin typeface="Times New Roman" panose="02020603050405020304" pitchFamily="18" charset="0"/>
                <a:cs typeface="Times New Roman" panose="02020603050405020304" pitchFamily="18" charset="0"/>
              </a:rPr>
              <a:t>C.E.Shannon</a:t>
            </a:r>
            <a:r>
              <a:rPr lang="zh-CN" altLang="en-US" sz="2400" dirty="0">
                <a:latin typeface="Times New Roman" panose="02020603050405020304" pitchFamily="18" charset="0"/>
                <a:cs typeface="Times New Roman" panose="02020603050405020304" pitchFamily="18" charset="0"/>
              </a:rPr>
              <a:t>四人共同发起。</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847928"/>
            <a:ext cx="8285173" cy="4453280"/>
          </a:xfrm>
          <a:prstGeom prst="rect">
            <a:avLst/>
          </a:prstGeom>
        </p:spPr>
      </p:pic>
      <p:sp>
        <p:nvSpPr>
          <p:cNvPr id="5" name="矩形 4"/>
          <p:cNvSpPr/>
          <p:nvPr/>
        </p:nvSpPr>
        <p:spPr>
          <a:xfrm>
            <a:off x="1941002" y="1044025"/>
            <a:ext cx="5439310" cy="584775"/>
          </a:xfrm>
          <a:prstGeom prst="rect">
            <a:avLst/>
          </a:prstGeom>
        </p:spPr>
        <p:txBody>
          <a:bodyPr wrap="none">
            <a:spAutoFit/>
          </a:bodyPr>
          <a:lstStyle/>
          <a:p>
            <a:pPr algn="ctr"/>
            <a:r>
              <a:rPr lang="zh-CN" altLang="en-US" sz="3200" b="1" dirty="0">
                <a:solidFill>
                  <a:schemeClr val="bg1"/>
                </a:solidFill>
                <a:latin typeface="Times New Roman" panose="02020603050405020304" pitchFamily="18" charset="0"/>
                <a:cs typeface="Times New Roman" panose="02020603050405020304" pitchFamily="18" charset="0"/>
              </a:rPr>
              <a:t>达特莫斯（</a:t>
            </a:r>
            <a:r>
              <a:rPr lang="en-US" altLang="zh-CN" sz="3200" b="1" dirty="0">
                <a:solidFill>
                  <a:schemeClr val="bg1"/>
                </a:solidFill>
                <a:latin typeface="Times New Roman" panose="02020603050405020304" pitchFamily="18" charset="0"/>
                <a:cs typeface="Times New Roman" panose="02020603050405020304" pitchFamily="18" charset="0"/>
              </a:rPr>
              <a:t>Dartmouth</a:t>
            </a:r>
            <a:r>
              <a:rPr lang="zh-CN" altLang="en-US" sz="3200" b="1" dirty="0">
                <a:solidFill>
                  <a:schemeClr val="bg1"/>
                </a:solidFill>
                <a:latin typeface="Times New Roman" panose="02020603050405020304" pitchFamily="18" charset="0"/>
                <a:cs typeface="Times New Roman" panose="02020603050405020304" pitchFamily="18" charset="0"/>
              </a:rPr>
              <a:t>）会议</a:t>
            </a:r>
          </a:p>
        </p:txBody>
      </p:sp>
      <p:sp>
        <p:nvSpPr>
          <p:cNvPr id="6" name="矩形 5"/>
          <p:cNvSpPr/>
          <p:nvPr/>
        </p:nvSpPr>
        <p:spPr>
          <a:xfrm>
            <a:off x="572144" y="4890646"/>
            <a:ext cx="8032304" cy="338554"/>
          </a:xfrm>
          <a:prstGeom prst="rect">
            <a:avLst/>
          </a:prstGeom>
        </p:spPr>
        <p:txBody>
          <a:bodyPr wrap="square">
            <a:spAutoFit/>
          </a:bodyPr>
          <a:lstStyle/>
          <a:p>
            <a:r>
              <a:rPr lang="en-US" altLang="zh-CN" sz="1600" b="1" dirty="0" err="1">
                <a:solidFill>
                  <a:schemeClr val="bg1"/>
                </a:solidFill>
                <a:latin typeface="Times New Roman" panose="02020603050405020304" pitchFamily="18" charset="0"/>
                <a:cs typeface="Times New Roman" panose="02020603050405020304" pitchFamily="18" charset="0"/>
              </a:rPr>
              <a:t>Trenchard</a:t>
            </a:r>
            <a:r>
              <a:rPr lang="en-US" altLang="zh-CN" sz="1600" b="1" dirty="0">
                <a:solidFill>
                  <a:schemeClr val="bg1"/>
                </a:solidFill>
                <a:latin typeface="Times New Roman" panose="02020603050405020304" pitchFamily="18" charset="0"/>
                <a:cs typeface="Times New Roman" panose="02020603050405020304" pitchFamily="18" charset="0"/>
              </a:rPr>
              <a:t> More, John McCarthy, Marvin Minsky, Oliver Selfridge, and Ray </a:t>
            </a:r>
            <a:r>
              <a:rPr lang="en-US" altLang="zh-CN" sz="1600" b="1" dirty="0" err="1">
                <a:solidFill>
                  <a:schemeClr val="bg1"/>
                </a:solidFill>
                <a:latin typeface="Times New Roman" panose="02020603050405020304" pitchFamily="18" charset="0"/>
                <a:cs typeface="Times New Roman" panose="02020603050405020304" pitchFamily="18" charset="0"/>
              </a:rPr>
              <a:t>Solomonoff</a:t>
            </a:r>
            <a:endParaRPr lang="zh-CN" altLang="en-US" sz="1600" b="1" dirty="0">
              <a:solidFill>
                <a:schemeClr val="bg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54387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人工智能的更多应用</a:t>
            </a:r>
          </a:p>
        </p:txBody>
      </p:sp>
      <p:pic>
        <p:nvPicPr>
          <p:cNvPr id="4" name="图片 3"/>
          <p:cNvPicPr>
            <a:picLocks noChangeAspect="1"/>
          </p:cNvPicPr>
          <p:nvPr/>
        </p:nvPicPr>
        <p:blipFill rotWithShape="1">
          <a:blip r:embed="rId3"/>
          <a:srcRect t="22360" b="16948"/>
          <a:stretch/>
        </p:blipFill>
        <p:spPr>
          <a:xfrm>
            <a:off x="1036117" y="2469089"/>
            <a:ext cx="6912768" cy="4195505"/>
          </a:xfrm>
          <a:prstGeom prst="rect">
            <a:avLst/>
          </a:prstGeom>
        </p:spPr>
      </p:pic>
      <p:sp>
        <p:nvSpPr>
          <p:cNvPr id="6" name="矩形 5"/>
          <p:cNvSpPr/>
          <p:nvPr/>
        </p:nvSpPr>
        <p:spPr>
          <a:xfrm>
            <a:off x="251520" y="1268760"/>
            <a:ext cx="8496944" cy="1200329"/>
          </a:xfrm>
          <a:prstGeom prst="rect">
            <a:avLst/>
          </a:prstGeom>
        </p:spPr>
        <p:txBody>
          <a:bodyPr wrap="square">
            <a:spAutoFit/>
          </a:bodyPr>
          <a:lstStyle/>
          <a:p>
            <a:r>
              <a:rPr lang="zh-CN" altLang="en-US" sz="2400" dirty="0">
                <a:solidFill>
                  <a:srgbClr val="191919"/>
                </a:solidFill>
                <a:latin typeface="PingFang SC" charset="-122"/>
              </a:rPr>
              <a:t>身份验证：</a:t>
            </a:r>
            <a:r>
              <a:rPr lang="zh-CN" altLang="en-US" sz="2400" dirty="0"/>
              <a:t>公安部第三研究所承建了全国唯一的“公安部公民网络身份识别系统”，基于公民网络电子身份标识（</a:t>
            </a:r>
            <a:r>
              <a:rPr lang="en-US" altLang="zh-CN" sz="2400" dirty="0" err="1"/>
              <a:t>eID</a:t>
            </a:r>
            <a:r>
              <a:rPr lang="zh-CN" altLang="en-US" sz="2400" dirty="0"/>
              <a:t>），主要用于网上远程识别身份，共同推进网络社会管理。</a:t>
            </a:r>
            <a:endParaRPr lang="zh-CN" altLang="en-US" sz="2400" dirty="0">
              <a:solidFill>
                <a:srgbClr val="191919"/>
              </a:solidFill>
              <a:latin typeface="PingFang SC" charset="-122"/>
            </a:endParaRPr>
          </a:p>
        </p:txBody>
      </p:sp>
      <p:pic>
        <p:nvPicPr>
          <p:cNvPr id="3" name="图片 2"/>
          <p:cNvPicPr>
            <a:picLocks noChangeAspect="1"/>
          </p:cNvPicPr>
          <p:nvPr/>
        </p:nvPicPr>
        <p:blipFill>
          <a:blip r:embed="rId4"/>
          <a:stretch>
            <a:fillRect/>
          </a:stretch>
        </p:blipFill>
        <p:spPr>
          <a:xfrm>
            <a:off x="7592591" y="6348337"/>
            <a:ext cx="1512168" cy="483742"/>
          </a:xfrm>
          <a:prstGeom prst="rect">
            <a:avLst/>
          </a:prstGeom>
        </p:spPr>
      </p:pic>
    </p:spTree>
    <p:extLst>
      <p:ext uri="{BB962C8B-B14F-4D97-AF65-F5344CB8AC3E}">
        <p14:creationId xmlns:p14="http://schemas.microsoft.com/office/powerpoint/2010/main" val="191953925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人工智能的更多应用</a:t>
            </a:r>
          </a:p>
        </p:txBody>
      </p:sp>
      <p:pic>
        <p:nvPicPr>
          <p:cNvPr id="7" name="图片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5496" y="1412776"/>
            <a:ext cx="9069263" cy="4608512"/>
          </a:xfrm>
          <a:prstGeom prst="rect">
            <a:avLst/>
          </a:prstGeom>
        </p:spPr>
      </p:pic>
      <p:pic>
        <p:nvPicPr>
          <p:cNvPr id="5" name="图片 4"/>
          <p:cNvPicPr>
            <a:picLocks noChangeAspect="1"/>
          </p:cNvPicPr>
          <p:nvPr/>
        </p:nvPicPr>
        <p:blipFill>
          <a:blip r:embed="rId4"/>
          <a:stretch>
            <a:fillRect/>
          </a:stretch>
        </p:blipFill>
        <p:spPr>
          <a:xfrm>
            <a:off x="7592591" y="6348337"/>
            <a:ext cx="1512168" cy="483742"/>
          </a:xfrm>
          <a:prstGeom prst="rect">
            <a:avLst/>
          </a:prstGeom>
        </p:spPr>
      </p:pic>
    </p:spTree>
    <p:extLst>
      <p:ext uri="{BB962C8B-B14F-4D97-AF65-F5344CB8AC3E}">
        <p14:creationId xmlns:p14="http://schemas.microsoft.com/office/powerpoint/2010/main" val="19660923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人工智能的更多应用</a:t>
            </a: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24744"/>
            <a:ext cx="9144000" cy="5223593"/>
          </a:xfrm>
          <a:prstGeom prst="rect">
            <a:avLst/>
          </a:prstGeom>
        </p:spPr>
      </p:pic>
      <p:pic>
        <p:nvPicPr>
          <p:cNvPr id="6" name="图片 5"/>
          <p:cNvPicPr>
            <a:picLocks noChangeAspect="1"/>
          </p:cNvPicPr>
          <p:nvPr/>
        </p:nvPicPr>
        <p:blipFill>
          <a:blip r:embed="rId4"/>
          <a:stretch>
            <a:fillRect/>
          </a:stretch>
        </p:blipFill>
        <p:spPr>
          <a:xfrm>
            <a:off x="7592591" y="6348337"/>
            <a:ext cx="1512168" cy="483742"/>
          </a:xfrm>
          <a:prstGeom prst="rect">
            <a:avLst/>
          </a:prstGeom>
        </p:spPr>
      </p:pic>
    </p:spTree>
    <p:extLst>
      <p:ext uri="{BB962C8B-B14F-4D97-AF65-F5344CB8AC3E}">
        <p14:creationId xmlns:p14="http://schemas.microsoft.com/office/powerpoint/2010/main" val="6163465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人工智能的更多应用</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124743"/>
            <a:ext cx="6120680" cy="5721505"/>
          </a:xfrm>
          <a:prstGeom prst="rect">
            <a:avLst/>
          </a:prstGeom>
        </p:spPr>
      </p:pic>
      <p:pic>
        <p:nvPicPr>
          <p:cNvPr id="6" name="图片 5"/>
          <p:cNvPicPr>
            <a:picLocks noChangeAspect="1"/>
          </p:cNvPicPr>
          <p:nvPr/>
        </p:nvPicPr>
        <p:blipFill>
          <a:blip r:embed="rId4"/>
          <a:stretch>
            <a:fillRect/>
          </a:stretch>
        </p:blipFill>
        <p:spPr>
          <a:xfrm>
            <a:off x="7592591" y="6348337"/>
            <a:ext cx="1512168" cy="483742"/>
          </a:xfrm>
          <a:prstGeom prst="rect">
            <a:avLst/>
          </a:prstGeom>
        </p:spPr>
      </p:pic>
    </p:spTree>
    <p:extLst>
      <p:ext uri="{BB962C8B-B14F-4D97-AF65-F5344CB8AC3E}">
        <p14:creationId xmlns:p14="http://schemas.microsoft.com/office/powerpoint/2010/main" val="1005411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人工智能的更多应用</a:t>
            </a:r>
          </a:p>
        </p:txBody>
      </p:sp>
      <p:sp>
        <p:nvSpPr>
          <p:cNvPr id="5" name="文本框 4"/>
          <p:cNvSpPr txBox="1"/>
          <p:nvPr/>
        </p:nvSpPr>
        <p:spPr>
          <a:xfrm>
            <a:off x="232509" y="1196752"/>
            <a:ext cx="1620957" cy="523220"/>
          </a:xfrm>
          <a:prstGeom prst="rect">
            <a:avLst/>
          </a:prstGeom>
          <a:noFill/>
        </p:spPr>
        <p:txBody>
          <a:bodyPr wrap="none" rtlCol="0">
            <a:spAutoFit/>
          </a:bodyPr>
          <a:lstStyle/>
          <a:p>
            <a:r>
              <a:rPr kumimoji="1" lang="zh-CN" altLang="en-US" sz="2800" dirty="0"/>
              <a:t>语音助手</a:t>
            </a:r>
          </a:p>
        </p:txBody>
      </p:sp>
      <p:pic>
        <p:nvPicPr>
          <p:cNvPr id="3" name="图片 2"/>
          <p:cNvPicPr>
            <a:picLocks noChangeAspect="1"/>
          </p:cNvPicPr>
          <p:nvPr/>
        </p:nvPicPr>
        <p:blipFill>
          <a:blip r:embed="rId3"/>
          <a:stretch>
            <a:fillRect/>
          </a:stretch>
        </p:blipFill>
        <p:spPr>
          <a:xfrm>
            <a:off x="-1886" y="1833786"/>
            <a:ext cx="4645893" cy="3459838"/>
          </a:xfrm>
          <a:prstGeom prst="rect">
            <a:avLst/>
          </a:prstGeom>
        </p:spPr>
      </p:pic>
      <p:pic>
        <p:nvPicPr>
          <p:cNvPr id="6" name="图片 5"/>
          <p:cNvPicPr>
            <a:picLocks noChangeAspect="1"/>
          </p:cNvPicPr>
          <p:nvPr/>
        </p:nvPicPr>
        <p:blipFill>
          <a:blip r:embed="rId4"/>
          <a:stretch>
            <a:fillRect/>
          </a:stretch>
        </p:blipFill>
        <p:spPr>
          <a:xfrm>
            <a:off x="4658468" y="1833786"/>
            <a:ext cx="4477975" cy="2963366"/>
          </a:xfrm>
          <a:prstGeom prst="rect">
            <a:avLst/>
          </a:prstGeom>
        </p:spPr>
      </p:pic>
      <p:sp>
        <p:nvSpPr>
          <p:cNvPr id="7" name="文本框 6"/>
          <p:cNvSpPr txBox="1"/>
          <p:nvPr/>
        </p:nvSpPr>
        <p:spPr>
          <a:xfrm>
            <a:off x="2155215" y="5363924"/>
            <a:ext cx="479618" cy="369332"/>
          </a:xfrm>
          <a:prstGeom prst="rect">
            <a:avLst/>
          </a:prstGeom>
          <a:noFill/>
        </p:spPr>
        <p:txBody>
          <a:bodyPr wrap="none" rtlCol="0">
            <a:spAutoFit/>
          </a:bodyPr>
          <a:lstStyle/>
          <a:p>
            <a:r>
              <a:rPr kumimoji="1" lang="en-US" altLang="zh-CN" dirty="0" err="1"/>
              <a:t>siri</a:t>
            </a:r>
            <a:endParaRPr kumimoji="1" lang="zh-CN" altLang="en-US" dirty="0"/>
          </a:p>
        </p:txBody>
      </p:sp>
      <p:sp>
        <p:nvSpPr>
          <p:cNvPr id="8" name="文本框 7"/>
          <p:cNvSpPr txBox="1"/>
          <p:nvPr/>
        </p:nvSpPr>
        <p:spPr>
          <a:xfrm>
            <a:off x="6488340" y="4869160"/>
            <a:ext cx="1107996" cy="369332"/>
          </a:xfrm>
          <a:prstGeom prst="rect">
            <a:avLst/>
          </a:prstGeom>
          <a:noFill/>
        </p:spPr>
        <p:txBody>
          <a:bodyPr wrap="none" rtlCol="0">
            <a:spAutoFit/>
          </a:bodyPr>
          <a:lstStyle/>
          <a:p>
            <a:r>
              <a:rPr kumimoji="1" lang="zh-CN" altLang="en-US" dirty="0"/>
              <a:t>科大讯飞</a:t>
            </a:r>
          </a:p>
        </p:txBody>
      </p:sp>
    </p:spTree>
    <p:extLst>
      <p:ext uri="{BB962C8B-B14F-4D97-AF65-F5344CB8AC3E}">
        <p14:creationId xmlns:p14="http://schemas.microsoft.com/office/powerpoint/2010/main" val="961247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人工智能的更多应用</a:t>
            </a:r>
          </a:p>
        </p:txBody>
      </p:sp>
      <p:sp>
        <p:nvSpPr>
          <p:cNvPr id="5" name="文本框 4"/>
          <p:cNvSpPr txBox="1"/>
          <p:nvPr/>
        </p:nvSpPr>
        <p:spPr>
          <a:xfrm>
            <a:off x="197609" y="1081653"/>
            <a:ext cx="1980029" cy="523220"/>
          </a:xfrm>
          <a:prstGeom prst="rect">
            <a:avLst/>
          </a:prstGeom>
          <a:noFill/>
        </p:spPr>
        <p:txBody>
          <a:bodyPr wrap="none" rtlCol="0">
            <a:spAutoFit/>
          </a:bodyPr>
          <a:lstStyle/>
          <a:p>
            <a:r>
              <a:rPr kumimoji="1" lang="zh-CN" altLang="en-US" sz="2800" dirty="0"/>
              <a:t>交互机器人</a:t>
            </a:r>
          </a:p>
        </p:txBody>
      </p:sp>
      <p:sp>
        <p:nvSpPr>
          <p:cNvPr id="4" name="文本框 3"/>
          <p:cNvSpPr txBox="1"/>
          <p:nvPr/>
        </p:nvSpPr>
        <p:spPr>
          <a:xfrm>
            <a:off x="211381" y="1778476"/>
            <a:ext cx="4572000" cy="3785652"/>
          </a:xfrm>
          <a:prstGeom prst="rect">
            <a:avLst/>
          </a:prstGeom>
          <a:noFill/>
        </p:spPr>
        <p:txBody>
          <a:bodyPr wrap="square" rtlCol="0">
            <a:spAutoFit/>
          </a:bodyPr>
          <a:lstStyle/>
          <a:p>
            <a:r>
              <a:rPr lang="en-US" altLang="zh-CN" sz="2400" dirty="0">
                <a:latin typeface="+mn-ea"/>
              </a:rPr>
              <a:t>2017</a:t>
            </a:r>
            <a:r>
              <a:rPr lang="zh-CN" altLang="en-US" sz="2400" dirty="0">
                <a:latin typeface="+mn-ea"/>
              </a:rPr>
              <a:t>年</a:t>
            </a:r>
            <a:r>
              <a:rPr lang="en-US" altLang="zh-CN" sz="2400" dirty="0">
                <a:latin typeface="+mn-ea"/>
              </a:rPr>
              <a:t>8</a:t>
            </a:r>
            <a:r>
              <a:rPr lang="zh-CN" altLang="en-US" sz="2400" dirty="0">
                <a:latin typeface="+mn-ea"/>
              </a:rPr>
              <a:t>月</a:t>
            </a:r>
            <a:r>
              <a:rPr lang="en-US" altLang="zh-CN" sz="2400" dirty="0">
                <a:latin typeface="+mn-ea"/>
              </a:rPr>
              <a:t>22</a:t>
            </a:r>
            <a:r>
              <a:rPr lang="zh-CN" altLang="en-US" sz="2400" dirty="0">
                <a:latin typeface="+mn-ea"/>
              </a:rPr>
              <a:t>日下午，微软在北京举办发布会，正式推出第五代小冰，微软主打</a:t>
            </a:r>
            <a:r>
              <a:rPr lang="en-US" altLang="zh-CN" sz="2400" dirty="0">
                <a:latin typeface="+mn-ea"/>
              </a:rPr>
              <a:t>EQ</a:t>
            </a:r>
            <a:r>
              <a:rPr lang="zh-CN" altLang="en-US" sz="2400" dirty="0">
                <a:latin typeface="+mn-ea"/>
              </a:rPr>
              <a:t>的</a:t>
            </a:r>
            <a:r>
              <a:rPr lang="en-US" altLang="zh-CN" sz="2400" dirty="0">
                <a:latin typeface="+mn-ea"/>
              </a:rPr>
              <a:t>AI</a:t>
            </a:r>
            <a:r>
              <a:rPr lang="zh-CN" altLang="en-US" sz="2400" dirty="0">
                <a:latin typeface="+mn-ea"/>
              </a:rPr>
              <a:t>机器人正逐步进入完成态。沈向洋表示，小冰真正的核心是打造一个情感计算的框架。而使之能成为可能的重要因素，不仅是微软长期以来的算法和云计算积淀，更是在与超过</a:t>
            </a:r>
            <a:r>
              <a:rPr lang="en-US" altLang="zh-CN" sz="2400" dirty="0">
                <a:latin typeface="+mn-ea"/>
              </a:rPr>
              <a:t>1</a:t>
            </a:r>
            <a:r>
              <a:rPr lang="zh-CN" altLang="en-US" sz="2400" dirty="0">
                <a:latin typeface="+mn-ea"/>
              </a:rPr>
              <a:t>亿人类用户、超过 </a:t>
            </a:r>
            <a:r>
              <a:rPr lang="en-US" altLang="zh-CN" sz="2400" dirty="0">
                <a:latin typeface="+mn-ea"/>
              </a:rPr>
              <a:t>300</a:t>
            </a:r>
            <a:r>
              <a:rPr lang="zh-CN" altLang="en-US" sz="2400" dirty="0">
                <a:latin typeface="+mn-ea"/>
              </a:rPr>
              <a:t>亿轮对话而收集到的海量数据。</a:t>
            </a:r>
            <a:endParaRPr kumimoji="1" lang="zh-CN" altLang="en-US" sz="2400" dirty="0">
              <a:latin typeface="+mn-ea"/>
            </a:endParaRPr>
          </a:p>
        </p:txBody>
      </p:sp>
      <p:pic>
        <p:nvPicPr>
          <p:cNvPr id="3" name="图片 2"/>
          <p:cNvPicPr>
            <a:picLocks noChangeAspect="1"/>
          </p:cNvPicPr>
          <p:nvPr/>
        </p:nvPicPr>
        <p:blipFill rotWithShape="1">
          <a:blip r:embed="rId3" cstate="print">
            <a:extLst>
              <a:ext uri="{28A0092B-C50C-407E-A947-70E740481C1C}">
                <a14:useLocalDpi xmlns:a14="http://schemas.microsoft.com/office/drawing/2010/main" val="0"/>
              </a:ext>
            </a:extLst>
          </a:blip>
          <a:srcRect l="3362" r="12709"/>
          <a:stretch/>
        </p:blipFill>
        <p:spPr>
          <a:xfrm>
            <a:off x="5044336" y="1430085"/>
            <a:ext cx="4081730" cy="3960440"/>
          </a:xfrm>
          <a:prstGeom prst="rect">
            <a:avLst/>
          </a:prstGeom>
        </p:spPr>
      </p:pic>
    </p:spTree>
    <p:extLst>
      <p:ext uri="{BB962C8B-B14F-4D97-AF65-F5344CB8AC3E}">
        <p14:creationId xmlns:p14="http://schemas.microsoft.com/office/powerpoint/2010/main" val="1539146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人工智能的更多应用</a:t>
            </a:r>
          </a:p>
        </p:txBody>
      </p:sp>
      <p:sp>
        <p:nvSpPr>
          <p:cNvPr id="5" name="文本框 4"/>
          <p:cNvSpPr txBox="1"/>
          <p:nvPr/>
        </p:nvSpPr>
        <p:spPr>
          <a:xfrm>
            <a:off x="317309" y="1124744"/>
            <a:ext cx="4254691" cy="523220"/>
          </a:xfrm>
          <a:prstGeom prst="rect">
            <a:avLst/>
          </a:prstGeom>
          <a:noFill/>
        </p:spPr>
        <p:txBody>
          <a:bodyPr wrap="none" rtlCol="0">
            <a:spAutoFit/>
          </a:bodyPr>
          <a:lstStyle/>
          <a:p>
            <a:r>
              <a:rPr kumimoji="1" lang="zh-CN" altLang="en-US" sz="2800" dirty="0"/>
              <a:t>交互机器人</a:t>
            </a:r>
            <a:r>
              <a:rPr kumimoji="1" lang="en-US" altLang="zh-CN" sz="2800" dirty="0"/>
              <a:t>-</a:t>
            </a:r>
            <a:r>
              <a:rPr kumimoji="1" lang="zh-CN" altLang="en-US" sz="2800" dirty="0"/>
              <a:t>小冰写的作文</a:t>
            </a:r>
          </a:p>
        </p:txBody>
      </p:sp>
      <p:sp>
        <p:nvSpPr>
          <p:cNvPr id="4" name="文本框 3"/>
          <p:cNvSpPr txBox="1"/>
          <p:nvPr/>
        </p:nvSpPr>
        <p:spPr>
          <a:xfrm>
            <a:off x="1187624" y="1864658"/>
            <a:ext cx="6535985" cy="4524315"/>
          </a:xfrm>
          <a:prstGeom prst="rect">
            <a:avLst/>
          </a:prstGeom>
          <a:noFill/>
        </p:spPr>
        <p:txBody>
          <a:bodyPr wrap="square" rtlCol="0">
            <a:spAutoFit/>
          </a:bodyPr>
          <a:lstStyle/>
          <a:p>
            <a:r>
              <a:rPr lang="zh-CN" altLang="en-US" b="1" dirty="0"/>
              <a:t>神奇的书签</a:t>
            </a:r>
            <a:endParaRPr lang="zh-CN" altLang="en-US" dirty="0"/>
          </a:p>
          <a:p>
            <a:r>
              <a:rPr lang="zh-CN" altLang="en-US" dirty="0"/>
              <a:t>世界上有很多的书，中文、英文、德文、法文。我喜欢看书，小说、诗歌、散文、杂文。书有薄有厚，有长有短，其中蕴藏着丰富的知识。时间久了，怕忘记了，于是用书签。我的书签路过了很多的书。</a:t>
            </a:r>
          </a:p>
          <a:p>
            <a:r>
              <a:rPr lang="zh-CN" altLang="en-US" dirty="0"/>
              <a:t>我的书签是用我的照片做的。睡前，把书签夹在书页里，放心地去睡觉。厚厚的书籍，分成了两个部分，像是刽子手，杀掉了完整，心横在那页书签的地方，睡觉的时候会思念。第二天，起床，找到书签，就能够继续，还原割裂的书。</a:t>
            </a:r>
          </a:p>
          <a:p>
            <a:r>
              <a:rPr lang="zh-CN" altLang="en-US" dirty="0"/>
              <a:t>我的书签喜欢看小说和漫画。书签有了名字，有的好听，有的不好听。有长有短的名字。看小说，书签是小说主人公的名字。看漫画，书签是漫画地点的名字。</a:t>
            </a:r>
          </a:p>
          <a:p>
            <a:r>
              <a:rPr lang="zh-CN" altLang="en-US" dirty="0"/>
              <a:t>这样一天又一天，直到看完。一天又一天，时间久了，书签会有书的味道。油墨和纸香混合，故事和心情混合，因此，书签变得独一无二。时间久了，书签上的照片会褪色，但记忆不会褪色。它路过了很多的书，停在故事里，清晰记得所有。</a:t>
            </a:r>
          </a:p>
        </p:txBody>
      </p:sp>
      <p:sp>
        <p:nvSpPr>
          <p:cNvPr id="3" name="矩形 2"/>
          <p:cNvSpPr/>
          <p:nvPr/>
        </p:nvSpPr>
        <p:spPr bwMode="auto">
          <a:xfrm>
            <a:off x="1187624" y="1854388"/>
            <a:ext cx="6480720" cy="4598947"/>
          </a:xfrm>
          <a:prstGeom prst="rect">
            <a:avLst/>
          </a:prstGeom>
          <a:noFill/>
          <a:ln w="28575" algn="ctr">
            <a:solidFill>
              <a:schemeClr val="accent6">
                <a:lumMod val="75000"/>
              </a:schemeClr>
            </a:solidFill>
            <a:miter lim="800000"/>
            <a:headEnd/>
            <a:tailEnd/>
          </a:ln>
          <a:effectLst/>
        </p:spPr>
        <p:txBody>
          <a:bodyPr lIns="91446" tIns="91446" rIns="91446" bIns="91446" rtlCol="0" anchor="ctr"/>
          <a:lstStyle/>
          <a:p>
            <a:pPr algn="ctr"/>
            <a:endParaRPr lang="zh-CN" altLang="en-US" sz="2800">
              <a:solidFill>
                <a:schemeClr val="bg1"/>
              </a:solidFill>
              <a:effectLst>
                <a:outerShdw blurRad="38100" dist="38100" dir="2700000" algn="tl">
                  <a:srgbClr val="000000">
                    <a:alpha val="43137"/>
                  </a:srgbClr>
                </a:outerShdw>
              </a:effectLst>
              <a:latin typeface="黑体" pitchFamily="2" charset="-122"/>
              <a:ea typeface="黑体" pitchFamily="2" charset="-122"/>
            </a:endParaRPr>
          </a:p>
        </p:txBody>
      </p:sp>
    </p:spTree>
    <p:extLst>
      <p:ext uri="{BB962C8B-B14F-4D97-AF65-F5344CB8AC3E}">
        <p14:creationId xmlns:p14="http://schemas.microsoft.com/office/powerpoint/2010/main" val="17545589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人工智能时代正在来临</a:t>
            </a:r>
          </a:p>
        </p:txBody>
      </p:sp>
      <p:sp>
        <p:nvSpPr>
          <p:cNvPr id="5" name="文本框 4"/>
          <p:cNvSpPr txBox="1"/>
          <p:nvPr/>
        </p:nvSpPr>
        <p:spPr>
          <a:xfrm>
            <a:off x="307975" y="1793562"/>
            <a:ext cx="5572359" cy="523220"/>
          </a:xfrm>
          <a:prstGeom prst="rect">
            <a:avLst/>
          </a:prstGeom>
          <a:noFill/>
        </p:spPr>
        <p:txBody>
          <a:bodyPr wrap="none" rtlCol="0">
            <a:spAutoFit/>
          </a:bodyPr>
          <a:lstStyle/>
          <a:p>
            <a:r>
              <a:rPr kumimoji="1" lang="en-US" altLang="zh-CN" sz="2800" b="1" dirty="0">
                <a:solidFill>
                  <a:srgbClr val="FF0000"/>
                </a:solidFill>
              </a:rPr>
              <a:t>43%</a:t>
            </a:r>
            <a:r>
              <a:rPr kumimoji="1" lang="zh-CN" altLang="en-US" sz="2800" b="1" dirty="0">
                <a:solidFill>
                  <a:srgbClr val="FF0000"/>
                </a:solidFill>
              </a:rPr>
              <a:t>的人工智能论文是中国人写的</a:t>
            </a:r>
          </a:p>
        </p:txBody>
      </p:sp>
      <p:sp>
        <p:nvSpPr>
          <p:cNvPr id="6" name="文本框 5"/>
          <p:cNvSpPr txBox="1"/>
          <p:nvPr/>
        </p:nvSpPr>
        <p:spPr>
          <a:xfrm>
            <a:off x="307975" y="2390112"/>
            <a:ext cx="8084264" cy="523220"/>
          </a:xfrm>
          <a:prstGeom prst="rect">
            <a:avLst/>
          </a:prstGeom>
          <a:noFill/>
        </p:spPr>
        <p:txBody>
          <a:bodyPr wrap="none" rtlCol="0">
            <a:spAutoFit/>
          </a:bodyPr>
          <a:lstStyle/>
          <a:p>
            <a:r>
              <a:rPr kumimoji="1" lang="zh-CN" altLang="en-US" sz="2800" b="1" dirty="0">
                <a:solidFill>
                  <a:srgbClr val="FF0000"/>
                </a:solidFill>
              </a:rPr>
              <a:t>传统行业的人工智能基础薄弱，有广阔的进步空间</a:t>
            </a:r>
          </a:p>
        </p:txBody>
      </p:sp>
      <p:sp>
        <p:nvSpPr>
          <p:cNvPr id="7" name="文本框 6"/>
          <p:cNvSpPr txBox="1"/>
          <p:nvPr/>
        </p:nvSpPr>
        <p:spPr>
          <a:xfrm>
            <a:off x="307975" y="1196075"/>
            <a:ext cx="2339102" cy="523220"/>
          </a:xfrm>
          <a:prstGeom prst="rect">
            <a:avLst/>
          </a:prstGeom>
          <a:noFill/>
        </p:spPr>
        <p:txBody>
          <a:bodyPr wrap="none" rtlCol="0">
            <a:spAutoFit/>
          </a:bodyPr>
          <a:lstStyle/>
          <a:p>
            <a:r>
              <a:rPr kumimoji="1" lang="zh-CN" altLang="en-US" sz="2800" b="1" dirty="0">
                <a:solidFill>
                  <a:srgbClr val="FF0000"/>
                </a:solidFill>
              </a:rPr>
              <a:t>国家政策支持</a:t>
            </a:r>
          </a:p>
        </p:txBody>
      </p:sp>
      <p:pic>
        <p:nvPicPr>
          <p:cNvPr id="8" name="图片 7"/>
          <p:cNvPicPr>
            <a:picLocks noChangeAspect="1"/>
          </p:cNvPicPr>
          <p:nvPr/>
        </p:nvPicPr>
        <p:blipFill>
          <a:blip r:embed="rId3"/>
          <a:stretch>
            <a:fillRect/>
          </a:stretch>
        </p:blipFill>
        <p:spPr>
          <a:xfrm>
            <a:off x="0" y="2893752"/>
            <a:ext cx="4464496" cy="1840326"/>
          </a:xfrm>
          <a:prstGeom prst="rect">
            <a:avLst/>
          </a:prstGeom>
        </p:spPr>
      </p:pic>
      <p:pic>
        <p:nvPicPr>
          <p:cNvPr id="9" name="图片 8"/>
          <p:cNvPicPr>
            <a:picLocks noChangeAspect="1"/>
          </p:cNvPicPr>
          <p:nvPr/>
        </p:nvPicPr>
        <p:blipFill>
          <a:blip r:embed="rId4"/>
          <a:stretch>
            <a:fillRect/>
          </a:stretch>
        </p:blipFill>
        <p:spPr>
          <a:xfrm>
            <a:off x="4373530" y="2919131"/>
            <a:ext cx="3960440" cy="1827895"/>
          </a:xfrm>
          <a:prstGeom prst="rect">
            <a:avLst/>
          </a:prstGeom>
        </p:spPr>
      </p:pic>
      <p:pic>
        <p:nvPicPr>
          <p:cNvPr id="10" name="图片 9"/>
          <p:cNvPicPr>
            <a:picLocks noChangeAspect="1"/>
          </p:cNvPicPr>
          <p:nvPr/>
        </p:nvPicPr>
        <p:blipFill>
          <a:blip r:embed="rId5"/>
          <a:stretch>
            <a:fillRect/>
          </a:stretch>
        </p:blipFill>
        <p:spPr>
          <a:xfrm>
            <a:off x="107504" y="4793894"/>
            <a:ext cx="4973746" cy="1152454"/>
          </a:xfrm>
          <a:prstGeom prst="rect">
            <a:avLst/>
          </a:prstGeom>
        </p:spPr>
      </p:pic>
      <p:sp>
        <p:nvSpPr>
          <p:cNvPr id="12" name="AutoShape 4" descr="“ijcai”的图片搜索结果"/>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 name="图片 12"/>
          <p:cNvPicPr>
            <a:picLocks noChangeAspect="1"/>
          </p:cNvPicPr>
          <p:nvPr/>
        </p:nvPicPr>
        <p:blipFill>
          <a:blip r:embed="rId6"/>
          <a:stretch>
            <a:fillRect/>
          </a:stretch>
        </p:blipFill>
        <p:spPr>
          <a:xfrm>
            <a:off x="6266213" y="5842868"/>
            <a:ext cx="2637799" cy="992323"/>
          </a:xfrm>
          <a:prstGeom prst="rect">
            <a:avLst/>
          </a:prstGeom>
        </p:spPr>
      </p:pic>
      <p:pic>
        <p:nvPicPr>
          <p:cNvPr id="14" name="图片 13"/>
          <p:cNvPicPr>
            <a:picLocks noChangeAspect="1"/>
          </p:cNvPicPr>
          <p:nvPr/>
        </p:nvPicPr>
        <p:blipFill>
          <a:blip r:embed="rId7"/>
          <a:stretch>
            <a:fillRect/>
          </a:stretch>
        </p:blipFill>
        <p:spPr>
          <a:xfrm>
            <a:off x="3563888" y="5946348"/>
            <a:ext cx="2217648" cy="888843"/>
          </a:xfrm>
          <a:prstGeom prst="rect">
            <a:avLst/>
          </a:prstGeom>
        </p:spPr>
      </p:pic>
      <p:pic>
        <p:nvPicPr>
          <p:cNvPr id="15" name="图片 14"/>
          <p:cNvPicPr>
            <a:picLocks noChangeAspect="1"/>
          </p:cNvPicPr>
          <p:nvPr/>
        </p:nvPicPr>
        <p:blipFill>
          <a:blip r:embed="rId8"/>
          <a:stretch>
            <a:fillRect/>
          </a:stretch>
        </p:blipFill>
        <p:spPr>
          <a:xfrm>
            <a:off x="5292080" y="4734078"/>
            <a:ext cx="1807283" cy="1041698"/>
          </a:xfrm>
          <a:prstGeom prst="rect">
            <a:avLst/>
          </a:prstGeom>
        </p:spPr>
      </p:pic>
      <p:pic>
        <p:nvPicPr>
          <p:cNvPr id="16" name="图片 15"/>
          <p:cNvPicPr>
            <a:picLocks noChangeAspect="1"/>
          </p:cNvPicPr>
          <p:nvPr/>
        </p:nvPicPr>
        <p:blipFill>
          <a:blip r:embed="rId9"/>
          <a:stretch>
            <a:fillRect/>
          </a:stretch>
        </p:blipFill>
        <p:spPr>
          <a:xfrm>
            <a:off x="146897" y="5976782"/>
            <a:ext cx="3336305" cy="889180"/>
          </a:xfrm>
          <a:prstGeom prst="rect">
            <a:avLst/>
          </a:prstGeom>
        </p:spPr>
      </p:pic>
      <p:pic>
        <p:nvPicPr>
          <p:cNvPr id="15368" name="Picture 8" descr="“cvpr”的图片搜索结果"/>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288438" y="4830490"/>
            <a:ext cx="1625149" cy="8618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14137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3"/>
          <p:cNvSpPr>
            <a:spLocks noGrp="1" noChangeArrowheads="1"/>
          </p:cNvSpPr>
          <p:nvPr>
            <p:ph type="body" idx="1"/>
          </p:nvPr>
        </p:nvSpPr>
        <p:spPr>
          <a:xfrm>
            <a:off x="1979712" y="2996952"/>
            <a:ext cx="5327997" cy="793303"/>
          </a:xfrm>
        </p:spPr>
        <p:txBody>
          <a:bodyPr/>
          <a:lstStyle/>
          <a:p>
            <a:pPr algn="ctr" eaLnBrk="1" hangingPunct="1">
              <a:buFont typeface="Wingdings" panose="05000000000000000000" pitchFamily="2" charset="2"/>
              <a:buNone/>
            </a:pPr>
            <a:r>
              <a:rPr lang="zh-CN" altLang="en-US" sz="4000" b="1" dirty="0">
                <a:solidFill>
                  <a:srgbClr val="FF0000"/>
                </a:solidFill>
                <a:latin typeface="微软雅黑" panose="020B0503020204020204" pitchFamily="34" charset="-122"/>
                <a:ea typeface="微软雅黑" panose="020B0503020204020204" pitchFamily="34" charset="-122"/>
              </a:rPr>
              <a:t>谢谢大家！</a:t>
            </a:r>
            <a:endParaRPr lang="en-US" altLang="zh-CN" sz="4000" b="1" dirty="0">
              <a:solidFill>
                <a:srgbClr val="FF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547251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人工智能的起源</a:t>
            </a:r>
          </a:p>
        </p:txBody>
      </p:sp>
      <p:sp>
        <p:nvSpPr>
          <p:cNvPr id="3" name="内容占位符 2"/>
          <p:cNvSpPr>
            <a:spLocks noGrp="1"/>
          </p:cNvSpPr>
          <p:nvPr>
            <p:ph idx="4294967295"/>
          </p:nvPr>
        </p:nvSpPr>
        <p:spPr>
          <a:xfrm>
            <a:off x="0" y="1268760"/>
            <a:ext cx="9144000" cy="4968875"/>
          </a:xfrm>
        </p:spPr>
        <p:txBody>
          <a:bodyPr/>
          <a:lstStyle/>
          <a:p>
            <a:pPr marL="0" indent="0">
              <a:buNone/>
            </a:pPr>
            <a:r>
              <a:rPr lang="zh-CN" altLang="en-US" sz="2800" b="1" dirty="0"/>
              <a:t>人类历史上第一次人工智能研讨会</a:t>
            </a:r>
            <a:r>
              <a:rPr lang="en-US" altLang="zh-CN" sz="2800" b="1" dirty="0"/>
              <a:t>，标志着人工智能学科的诞生。</a:t>
            </a:r>
          </a:p>
          <a:p>
            <a:pPr marL="0" indent="0">
              <a:buNone/>
              <a:defRPr/>
            </a:pPr>
            <a:r>
              <a:rPr lang="zh-CN" altLang="en-US" sz="2400" dirty="0">
                <a:latin typeface="Times New Roman" panose="02020603050405020304" pitchFamily="18" charset="0"/>
                <a:cs typeface="Times New Roman" panose="02020603050405020304" pitchFamily="18" charset="0"/>
              </a:rPr>
              <a:t>正式提出了人工智能（</a:t>
            </a:r>
            <a:r>
              <a:rPr lang="en-US" altLang="zh-CN" sz="2400" dirty="0">
                <a:latin typeface="Times New Roman" panose="02020603050405020304" pitchFamily="18" charset="0"/>
                <a:cs typeface="Times New Roman" panose="02020603050405020304" pitchFamily="18" charset="0"/>
              </a:rPr>
              <a:t>Artificial Intelligence,</a:t>
            </a:r>
            <a:r>
              <a:rPr lang="zh-CN" altLang="en-US" sz="2400" dirty="0">
                <a:latin typeface="Times New Roman" panose="02020603050405020304" pitchFamily="18" charset="0"/>
                <a:cs typeface="Times New Roman" panose="02020603050405020304" pitchFamily="18" charset="0"/>
              </a:rPr>
              <a:t>缩写为</a:t>
            </a:r>
            <a:r>
              <a:rPr lang="en-US" altLang="zh-CN" sz="2400" dirty="0">
                <a:latin typeface="Times New Roman" panose="02020603050405020304" pitchFamily="18" charset="0"/>
                <a:cs typeface="Times New Roman" panose="02020603050405020304" pitchFamily="18" charset="0"/>
              </a:rPr>
              <a:t>AI</a:t>
            </a:r>
            <a:r>
              <a:rPr lang="zh-CN" altLang="en-US" sz="2400" dirty="0">
                <a:latin typeface="Times New Roman" panose="02020603050405020304" pitchFamily="18" charset="0"/>
                <a:cs typeface="Times New Roman" panose="02020603050405020304" pitchFamily="18" charset="0"/>
              </a:rPr>
              <a:t>）概念。</a:t>
            </a:r>
          </a:p>
          <a:p>
            <a:pPr marL="0" indent="0">
              <a:buNone/>
              <a:defRPr/>
            </a:pPr>
            <a:r>
              <a:rPr lang="zh-CN" altLang="en-US" sz="2400" dirty="0">
                <a:latin typeface="Times New Roman" panose="02020603050405020304" pitchFamily="18" charset="0"/>
                <a:cs typeface="Times New Roman" panose="02020603050405020304" pitchFamily="18" charset="0"/>
              </a:rPr>
              <a:t>人工智能便作为一门独立的学科，迅速发展起来。</a:t>
            </a:r>
            <a:endParaRPr lang="en-US" altLang="zh-CN" sz="2400" dirty="0">
              <a:latin typeface="Times New Roman" panose="02020603050405020304" pitchFamily="18" charset="0"/>
              <a:cs typeface="Times New Roman" panose="02020603050405020304" pitchFamily="18" charset="0"/>
            </a:endParaRPr>
          </a:p>
          <a:p>
            <a:pPr marL="0" indent="0">
              <a:buNone/>
              <a:defRPr/>
            </a:pPr>
            <a:endParaRPr lang="zh-CN" altLang="en-US" sz="2400" dirty="0">
              <a:latin typeface="Times New Roman" panose="02020603050405020304" pitchFamily="18" charset="0"/>
              <a:cs typeface="Times New Roman" panose="02020603050405020304" pitchFamily="18" charset="0"/>
            </a:endParaRPr>
          </a:p>
          <a:p>
            <a:endParaRPr lang="zh-CN" altLang="en-US" sz="2800" dirty="0"/>
          </a:p>
        </p:txBody>
      </p:sp>
      <p:pic>
        <p:nvPicPr>
          <p:cNvPr id="1026" name="Picture 2" descr="“artificial intelligence”的图片搜索结果">
            <a:extLst>
              <a:ext uri="{FF2B5EF4-FFF2-40B4-BE49-F238E27FC236}">
                <a16:creationId xmlns:a16="http://schemas.microsoft.com/office/drawing/2014/main" id="{7254EA14-B37E-47B3-A1AD-0D08CF1B769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717" y="3501008"/>
            <a:ext cx="5967983" cy="3356991"/>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a:extLst>
              <a:ext uri="{FF2B5EF4-FFF2-40B4-BE49-F238E27FC236}">
                <a16:creationId xmlns:a16="http://schemas.microsoft.com/office/drawing/2014/main" id="{3AB8392D-8845-4E7B-8715-DFC952641888}"/>
              </a:ext>
            </a:extLst>
          </p:cNvPr>
          <p:cNvSpPr/>
          <p:nvPr/>
        </p:nvSpPr>
        <p:spPr>
          <a:xfrm>
            <a:off x="6031037" y="3501008"/>
            <a:ext cx="3005459" cy="1569660"/>
          </a:xfrm>
          <a:prstGeom prst="rect">
            <a:avLst/>
          </a:prstGeom>
        </p:spPr>
        <p:txBody>
          <a:bodyPr wrap="square">
            <a:spAutoFit/>
          </a:bodyPr>
          <a:lstStyle/>
          <a:p>
            <a:pPr fontAlgn="base">
              <a:spcBef>
                <a:spcPct val="20000"/>
              </a:spcBef>
              <a:spcAft>
                <a:spcPct val="0"/>
              </a:spcAft>
              <a:buClr>
                <a:srgbClr val="C00000"/>
              </a:buClr>
              <a:buSzPct val="90000"/>
              <a:defRPr/>
            </a:pPr>
            <a:r>
              <a:rPr lang="zh-CN" altLang="en-US" sz="2400" dirty="0">
                <a:latin typeface="Times New Roman" panose="02020603050405020304" pitchFamily="18" charset="0"/>
                <a:cs typeface="Times New Roman" panose="02020603050405020304" pitchFamily="18" charset="0"/>
              </a:rPr>
              <a:t>在很长时间，人们一直在探索着“人工智能走什么路”，严格定义更是众说纷纭。</a:t>
            </a:r>
          </a:p>
        </p:txBody>
      </p:sp>
    </p:spTree>
    <p:extLst>
      <p:ext uri="{BB962C8B-B14F-4D97-AF65-F5344CB8AC3E}">
        <p14:creationId xmlns:p14="http://schemas.microsoft.com/office/powerpoint/2010/main" val="6419011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人工智能的定义</a:t>
            </a:r>
          </a:p>
        </p:txBody>
      </p:sp>
      <p:sp>
        <p:nvSpPr>
          <p:cNvPr id="3" name="内容占位符 2"/>
          <p:cNvSpPr>
            <a:spLocks noGrp="1"/>
          </p:cNvSpPr>
          <p:nvPr>
            <p:ph idx="4294967295"/>
          </p:nvPr>
        </p:nvSpPr>
        <p:spPr>
          <a:xfrm>
            <a:off x="176213" y="1196752"/>
            <a:ext cx="7924800" cy="4968875"/>
          </a:xfrm>
        </p:spPr>
        <p:txBody>
          <a:bodyPr/>
          <a:lstStyle/>
          <a:p>
            <a:pPr marL="0" indent="0">
              <a:buNone/>
            </a:pPr>
            <a:r>
              <a:rPr lang="zh-CN" altLang="en-US" sz="2400" b="1" dirty="0">
                <a:latin typeface="+mn-ea"/>
              </a:rPr>
              <a:t>由计算到算计</a:t>
            </a:r>
            <a:r>
              <a:rPr lang="en-US" altLang="zh-CN" sz="2400" b="1" dirty="0">
                <a:latin typeface="+mn-ea"/>
              </a:rPr>
              <a:t>(</a:t>
            </a:r>
            <a:r>
              <a:rPr lang="zh-CN" altLang="en-US" sz="2400" b="1" dirty="0">
                <a:latin typeface="+mn-ea"/>
              </a:rPr>
              <a:t>出谋划策）</a:t>
            </a:r>
            <a:endParaRPr lang="en-US" altLang="zh-CN" sz="2400" b="1" dirty="0">
              <a:latin typeface="+mn-ea"/>
            </a:endParaRPr>
          </a:p>
          <a:p>
            <a:pPr marL="0" indent="0">
              <a:buNone/>
            </a:pPr>
            <a:r>
              <a:rPr lang="en-US" altLang="zh-CN" sz="2400" dirty="0">
                <a:latin typeface="+mn-ea"/>
              </a:rPr>
              <a:t>AI</a:t>
            </a:r>
            <a:r>
              <a:rPr lang="zh-CN" altLang="en-US" sz="2400" dirty="0">
                <a:latin typeface="+mn-ea"/>
              </a:rPr>
              <a:t>的研究包含了许许多多的子领域，涵盖的范围从通用领域，比如感知和学习，到特定的任务，诸如下国际象棋、数学定理证明、诗歌写作、编制计划和疾病诊断。</a:t>
            </a:r>
          </a:p>
          <a:p>
            <a:pPr marL="0" indent="0">
              <a:buNone/>
            </a:pPr>
            <a:r>
              <a:rPr lang="en-US" altLang="zh-CN" sz="2400" dirty="0">
                <a:latin typeface="+mn-ea"/>
              </a:rPr>
              <a:t>AI</a:t>
            </a:r>
            <a:r>
              <a:rPr lang="zh-CN" altLang="en-US" sz="2400" dirty="0">
                <a:latin typeface="+mn-ea"/>
              </a:rPr>
              <a:t>对智能任务进行系统化和自动化。因而</a:t>
            </a:r>
            <a:r>
              <a:rPr lang="en-US" altLang="zh-CN" sz="2400" dirty="0">
                <a:latin typeface="+mn-ea"/>
              </a:rPr>
              <a:t>AI</a:t>
            </a:r>
            <a:r>
              <a:rPr lang="zh-CN" altLang="en-US" sz="2400" dirty="0">
                <a:latin typeface="+mn-ea"/>
              </a:rPr>
              <a:t>与人类智能活动的任何范畴都潜在相关。</a:t>
            </a:r>
          </a:p>
          <a:p>
            <a:pPr marL="0" indent="0">
              <a:buNone/>
            </a:pPr>
            <a:endParaRPr lang="zh-CN" altLang="en-US" sz="2400" dirty="0">
              <a:latin typeface="+mn-ea"/>
            </a:endParaRPr>
          </a:p>
        </p:txBody>
      </p:sp>
      <p:pic>
        <p:nvPicPr>
          <p:cNvPr id="4" name="图片 3">
            <a:extLst>
              <a:ext uri="{FF2B5EF4-FFF2-40B4-BE49-F238E27FC236}">
                <a16:creationId xmlns:a16="http://schemas.microsoft.com/office/drawing/2014/main" id="{206FC897-47A1-45B5-92C9-B83C3C3C7C13}"/>
              </a:ext>
            </a:extLst>
          </p:cNvPr>
          <p:cNvPicPr>
            <a:picLocks noChangeAspect="1"/>
          </p:cNvPicPr>
          <p:nvPr/>
        </p:nvPicPr>
        <p:blipFill>
          <a:blip r:embed="rId2"/>
          <a:stretch>
            <a:fillRect/>
          </a:stretch>
        </p:blipFill>
        <p:spPr>
          <a:xfrm>
            <a:off x="539552" y="3583526"/>
            <a:ext cx="7788315" cy="1219306"/>
          </a:xfrm>
          <a:prstGeom prst="rect">
            <a:avLst/>
          </a:prstGeom>
        </p:spPr>
      </p:pic>
      <p:pic>
        <p:nvPicPr>
          <p:cNvPr id="5" name="图片 4">
            <a:extLst>
              <a:ext uri="{FF2B5EF4-FFF2-40B4-BE49-F238E27FC236}">
                <a16:creationId xmlns:a16="http://schemas.microsoft.com/office/drawing/2014/main" id="{D17E9799-CDD9-41E4-A740-7C33CAC59879}"/>
              </a:ext>
            </a:extLst>
          </p:cNvPr>
          <p:cNvPicPr>
            <a:picLocks noChangeAspect="1"/>
          </p:cNvPicPr>
          <p:nvPr/>
        </p:nvPicPr>
        <p:blipFill>
          <a:blip r:embed="rId3"/>
          <a:stretch>
            <a:fillRect/>
          </a:stretch>
        </p:blipFill>
        <p:spPr>
          <a:xfrm>
            <a:off x="467544" y="4811357"/>
            <a:ext cx="7841660" cy="2057578"/>
          </a:xfrm>
          <a:prstGeom prst="rect">
            <a:avLst/>
          </a:prstGeom>
        </p:spPr>
      </p:pic>
    </p:spTree>
    <p:extLst>
      <p:ext uri="{BB962C8B-B14F-4D97-AF65-F5344CB8AC3E}">
        <p14:creationId xmlns:p14="http://schemas.microsoft.com/office/powerpoint/2010/main" val="16216473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人工智能的定义</a:t>
            </a:r>
          </a:p>
        </p:txBody>
      </p:sp>
      <p:sp>
        <p:nvSpPr>
          <p:cNvPr id="10" name="内容占位符 2"/>
          <p:cNvSpPr>
            <a:spLocks noGrp="1"/>
          </p:cNvSpPr>
          <p:nvPr>
            <p:ph idx="4294967295"/>
          </p:nvPr>
        </p:nvSpPr>
        <p:spPr>
          <a:xfrm>
            <a:off x="179512" y="1196752"/>
            <a:ext cx="8847137" cy="1133475"/>
          </a:xfrm>
        </p:spPr>
        <p:txBody>
          <a:bodyPr/>
          <a:lstStyle/>
          <a:p>
            <a:pPr eaLnBrk="1" hangingPunct="1">
              <a:buFont typeface="Wingdings" panose="05000000000000000000" pitchFamily="2" charset="2"/>
              <a:buNone/>
              <a:defRPr/>
            </a:pPr>
            <a:r>
              <a:rPr lang="zh-CN" altLang="en-US" sz="2800" b="1" kern="1200" dirty="0"/>
              <a:t>定义</a:t>
            </a:r>
            <a:r>
              <a:rPr lang="en-US" sz="2800" b="1" kern="1200" dirty="0"/>
              <a:t>1</a:t>
            </a:r>
            <a:r>
              <a:rPr lang="zh-CN" altLang="en-US" sz="2800" b="1" kern="1200" dirty="0"/>
              <a:t> </a:t>
            </a:r>
            <a:r>
              <a:rPr lang="en-US" sz="2800" b="1" kern="1200" dirty="0"/>
              <a:t> </a:t>
            </a:r>
            <a:r>
              <a:rPr lang="zh-CN" altLang="en-US" sz="2800" kern="1200" dirty="0"/>
              <a:t>智能机器</a:t>
            </a:r>
            <a:endParaRPr lang="en-US" altLang="zh-CN" sz="2800" kern="1200" dirty="0"/>
          </a:p>
          <a:p>
            <a:pPr eaLnBrk="1" hangingPunct="1">
              <a:buFont typeface="Wingdings" panose="05000000000000000000" pitchFamily="2" charset="2"/>
              <a:buNone/>
              <a:defRPr/>
            </a:pPr>
            <a:endParaRPr lang="zh-CN" altLang="en-US" sz="2800" kern="1200" dirty="0"/>
          </a:p>
          <a:p>
            <a:pPr marL="0" indent="0">
              <a:buSzPct val="65000"/>
              <a:buNone/>
              <a:defRPr/>
            </a:pPr>
            <a:r>
              <a:rPr lang="zh-CN" altLang="en-US" sz="2400" kern="1200" dirty="0"/>
              <a:t> 能够在各类环境中自主地或交互地执行各种拟人任务的机器</a:t>
            </a:r>
          </a:p>
        </p:txBody>
      </p:sp>
      <p:sp>
        <p:nvSpPr>
          <p:cNvPr id="14" name="灯片编号占位符 4"/>
          <p:cNvSpPr txBox="1">
            <a:spLocks/>
          </p:cNvSpPr>
          <p:nvPr/>
        </p:nvSpPr>
        <p:spPr>
          <a:xfrm>
            <a:off x="6453188" y="9960768"/>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9pPr>
          </a:lstStyle>
          <a:p>
            <a:pPr eaLnBrk="1" hangingPunct="1"/>
            <a:fld id="{34FD2561-CD69-49B2-BB19-471378092E6D}" type="slidenum">
              <a:rPr lang="en-US" altLang="zh-CN" smtClean="0">
                <a:latin typeface="微软雅黑" panose="020B0503020204020204" pitchFamily="34" charset="-122"/>
                <a:ea typeface="微软雅黑" panose="020B0503020204020204" pitchFamily="34" charset="-122"/>
              </a:rPr>
              <a:pPr eaLnBrk="1" hangingPunct="1"/>
              <a:t>14</a:t>
            </a:fld>
            <a:endParaRPr lang="en-US" altLang="zh-CN">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rotWithShape="1">
          <a:blip r:embed="rId3"/>
          <a:srcRect b="7150"/>
          <a:stretch/>
        </p:blipFill>
        <p:spPr>
          <a:xfrm>
            <a:off x="4651926" y="2924944"/>
            <a:ext cx="4456578" cy="3672408"/>
          </a:xfrm>
          <a:prstGeom prst="rect">
            <a:avLst/>
          </a:prstGeom>
        </p:spPr>
      </p:pic>
      <p:pic>
        <p:nvPicPr>
          <p:cNvPr id="5" name="图片 4"/>
          <p:cNvPicPr>
            <a:picLocks noChangeAspect="1"/>
          </p:cNvPicPr>
          <p:nvPr/>
        </p:nvPicPr>
        <p:blipFill>
          <a:blip r:embed="rId4"/>
          <a:stretch>
            <a:fillRect/>
          </a:stretch>
        </p:blipFill>
        <p:spPr>
          <a:xfrm>
            <a:off x="41624" y="3356991"/>
            <a:ext cx="4674392" cy="2684617"/>
          </a:xfrm>
          <a:prstGeom prst="rect">
            <a:avLst/>
          </a:prstGeom>
        </p:spPr>
      </p:pic>
    </p:spTree>
    <p:extLst>
      <p:ext uri="{BB962C8B-B14F-4D97-AF65-F5344CB8AC3E}">
        <p14:creationId xmlns:p14="http://schemas.microsoft.com/office/powerpoint/2010/main" val="131137509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人工智能的定义</a:t>
            </a:r>
          </a:p>
        </p:txBody>
      </p:sp>
      <p:sp>
        <p:nvSpPr>
          <p:cNvPr id="12" name="内容占位符 2"/>
          <p:cNvSpPr txBox="1">
            <a:spLocks/>
          </p:cNvSpPr>
          <p:nvPr/>
        </p:nvSpPr>
        <p:spPr bwMode="auto">
          <a:xfrm>
            <a:off x="351290" y="2393810"/>
            <a:ext cx="8572500" cy="1605384"/>
          </a:xfrm>
          <a:prstGeom prst="rect">
            <a:avLst/>
          </a:prstGeom>
          <a:noFill/>
          <a:ln w="9525">
            <a:noFill/>
            <a:miter lim="800000"/>
            <a:headEnd/>
            <a:tailEnd/>
          </a:ln>
          <a:effectLst/>
        </p:spPr>
        <p:txBody>
          <a:bodyPr/>
          <a:lstStyle/>
          <a:p>
            <a:pPr marL="342900" indent="-342900">
              <a:spcBef>
                <a:spcPct val="20000"/>
              </a:spcBef>
              <a:buClr>
                <a:schemeClr val="bg2"/>
              </a:buClr>
              <a:buSzPct val="75000"/>
              <a:buFont typeface="Wingdings" pitchFamily="2" charset="2"/>
              <a:buNone/>
              <a:defRPr/>
            </a:pPr>
            <a:endParaRPr lang="zh-CN" altLang="en-US" sz="2400" kern="0" dirty="0">
              <a:latin typeface="微软雅黑" panose="020B0503020204020204" pitchFamily="34" charset="-122"/>
              <a:ea typeface="微软雅黑" panose="020B0503020204020204" pitchFamily="34" charset="-122"/>
            </a:endParaRPr>
          </a:p>
        </p:txBody>
      </p:sp>
      <p:sp>
        <p:nvSpPr>
          <p:cNvPr id="14" name="灯片编号占位符 4"/>
          <p:cNvSpPr txBox="1">
            <a:spLocks/>
          </p:cNvSpPr>
          <p:nvPr/>
        </p:nvSpPr>
        <p:spPr>
          <a:xfrm>
            <a:off x="6453188" y="9960768"/>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9pPr>
          </a:lstStyle>
          <a:p>
            <a:pPr eaLnBrk="1" hangingPunct="1"/>
            <a:fld id="{34FD2561-CD69-49B2-BB19-471378092E6D}" type="slidenum">
              <a:rPr lang="en-US" altLang="zh-CN" smtClean="0">
                <a:latin typeface="微软雅黑" panose="020B0503020204020204" pitchFamily="34" charset="-122"/>
                <a:ea typeface="微软雅黑" panose="020B0503020204020204" pitchFamily="34" charset="-122"/>
              </a:rPr>
              <a:pPr eaLnBrk="1" hangingPunct="1"/>
              <a:t>15</a:t>
            </a:fld>
            <a:endParaRPr lang="en-US" altLang="zh-CN">
              <a:latin typeface="微软雅黑" panose="020B0503020204020204" pitchFamily="34" charset="-122"/>
              <a:ea typeface="微软雅黑" panose="020B0503020204020204" pitchFamily="34" charset="-122"/>
            </a:endParaRPr>
          </a:p>
        </p:txBody>
      </p:sp>
      <p:sp>
        <p:nvSpPr>
          <p:cNvPr id="9" name="矩形 8"/>
          <p:cNvSpPr/>
          <p:nvPr/>
        </p:nvSpPr>
        <p:spPr>
          <a:xfrm>
            <a:off x="179512" y="1196752"/>
            <a:ext cx="8280920" cy="2222147"/>
          </a:xfrm>
          <a:prstGeom prst="rect">
            <a:avLst/>
          </a:prstGeom>
        </p:spPr>
        <p:txBody>
          <a:bodyPr wrap="square">
            <a:spAutoFit/>
          </a:bodyPr>
          <a:lstStyle/>
          <a:p>
            <a:pPr marL="342900" indent="-342900" fontAlgn="base">
              <a:spcBef>
                <a:spcPct val="20000"/>
              </a:spcBef>
              <a:spcAft>
                <a:spcPct val="0"/>
              </a:spcAft>
              <a:buClr>
                <a:srgbClr val="C00000"/>
              </a:buClr>
              <a:buSzPct val="90000"/>
              <a:buFont typeface="Wingdings" pitchFamily="2" charset="2"/>
              <a:defRPr/>
            </a:pPr>
            <a:r>
              <a:rPr lang="zh-CN" altLang="en-US" sz="2800" b="1" dirty="0">
                <a:latin typeface="Courier New" pitchFamily="49" charset="0"/>
              </a:rPr>
              <a:t>定义</a:t>
            </a:r>
            <a:r>
              <a:rPr lang="en-US" altLang="zh-CN" sz="2800" b="1" dirty="0">
                <a:latin typeface="Courier New" pitchFamily="49" charset="0"/>
              </a:rPr>
              <a:t>2 </a:t>
            </a:r>
            <a:r>
              <a:rPr lang="zh-CN" altLang="en-US" sz="2800" dirty="0">
                <a:latin typeface="Courier New" pitchFamily="49" charset="0"/>
              </a:rPr>
              <a:t>人工智能</a:t>
            </a:r>
            <a:r>
              <a:rPr lang="en-US" altLang="zh-CN" sz="2800" dirty="0">
                <a:latin typeface="Courier New" pitchFamily="49" charset="0"/>
              </a:rPr>
              <a:t>(</a:t>
            </a:r>
            <a:r>
              <a:rPr lang="zh-CN" altLang="en-US" sz="2800" dirty="0">
                <a:latin typeface="Courier New" pitchFamily="49" charset="0"/>
              </a:rPr>
              <a:t>学科</a:t>
            </a:r>
            <a:r>
              <a:rPr lang="en-US" altLang="zh-CN" sz="2800" dirty="0">
                <a:latin typeface="Courier New" pitchFamily="49" charset="0"/>
              </a:rPr>
              <a:t>)</a:t>
            </a:r>
          </a:p>
          <a:p>
            <a:pPr marL="342900" indent="-342900" fontAlgn="base">
              <a:spcBef>
                <a:spcPct val="20000"/>
              </a:spcBef>
              <a:spcAft>
                <a:spcPct val="0"/>
              </a:spcAft>
              <a:buClr>
                <a:srgbClr val="C00000"/>
              </a:buClr>
              <a:buSzPct val="90000"/>
              <a:buFont typeface="Wingdings" pitchFamily="2" charset="2"/>
              <a:defRPr/>
            </a:pPr>
            <a:endParaRPr lang="zh-CN" altLang="en-US" sz="2800" dirty="0">
              <a:latin typeface="Courier New" pitchFamily="49" charset="0"/>
            </a:endParaRPr>
          </a:p>
          <a:p>
            <a:pPr fontAlgn="base">
              <a:spcBef>
                <a:spcPct val="20000"/>
              </a:spcBef>
              <a:spcAft>
                <a:spcPct val="0"/>
              </a:spcAft>
              <a:buClr>
                <a:srgbClr val="C00000"/>
              </a:buClr>
              <a:buSzPct val="65000"/>
              <a:defRPr/>
            </a:pPr>
            <a:r>
              <a:rPr lang="zh-CN" altLang="en-US" sz="2400" dirty="0">
                <a:latin typeface="Courier New" pitchFamily="49" charset="0"/>
              </a:rPr>
              <a:t>是计算机科学中涉及研究、设计和应用智能机器的一个分支。它的近期主要目标在于研究用机器来模仿和执行人脑的某些智力功能，并开发相关理论和技术</a:t>
            </a: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313234" y="3840215"/>
            <a:ext cx="3579246" cy="2691480"/>
          </a:xfrm>
          <a:prstGeom prst="rect">
            <a:avLst/>
          </a:prstGeom>
        </p:spPr>
      </p:pic>
      <p:pic>
        <p:nvPicPr>
          <p:cNvPr id="5" name="图片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36333" y="3840215"/>
            <a:ext cx="5011731" cy="2672923"/>
          </a:xfrm>
          <a:prstGeom prst="rect">
            <a:avLst/>
          </a:prstGeom>
        </p:spPr>
      </p:pic>
    </p:spTree>
    <p:extLst>
      <p:ext uri="{BB962C8B-B14F-4D97-AF65-F5344CB8AC3E}">
        <p14:creationId xmlns:p14="http://schemas.microsoft.com/office/powerpoint/2010/main" val="90613023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nodePh="1">
                                  <p:stCondLst>
                                    <p:cond delay="0"/>
                                  </p:stCondLst>
                                  <p:endCondLst>
                                    <p:cond evt="begin" delay="0">
                                      <p:tn val="5"/>
                                    </p:cond>
                                  </p:end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fade">
                                      <p:cBhvr>
                                        <p:cTn id="7" dur="2000"/>
                                        <p:tgtEl>
                                          <p:spTgt spid="12">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allAtOnce"/>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人工智能的定义</a:t>
            </a:r>
          </a:p>
        </p:txBody>
      </p:sp>
      <p:sp>
        <p:nvSpPr>
          <p:cNvPr id="13" name="内容占位符 2"/>
          <p:cNvSpPr txBox="1">
            <a:spLocks/>
          </p:cNvSpPr>
          <p:nvPr/>
        </p:nvSpPr>
        <p:spPr bwMode="auto">
          <a:xfrm>
            <a:off x="179512" y="1196752"/>
            <a:ext cx="8229600" cy="2414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S PGothic" panose="020B0600070205080204" pitchFamily="34" charset="-128"/>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000">
                <a:solidFill>
                  <a:schemeClr val="tx1"/>
                </a:solidFill>
                <a:latin typeface="+mn-lt"/>
                <a:ea typeface="+mn-ea"/>
                <a:cs typeface="+mn-cs"/>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cs typeface="+mn-cs"/>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cs typeface="+mn-cs"/>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mn-lt"/>
                <a:ea typeface="+mn-ea"/>
                <a:cs typeface="+mn-cs"/>
              </a:defRPr>
            </a:lvl5pPr>
            <a:lvl6pPr marL="21386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6pPr>
            <a:lvl7pPr marL="25958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7pPr>
            <a:lvl8pPr marL="30530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8pPr>
            <a:lvl9pPr marL="35102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9pPr>
          </a:lstStyle>
          <a:p>
            <a:pPr eaLnBrk="1" hangingPunct="1">
              <a:buFont typeface="Wingdings" panose="05000000000000000000" pitchFamily="2" charset="2"/>
              <a:buNone/>
              <a:defRPr/>
            </a:pPr>
            <a:r>
              <a:rPr lang="zh-CN" altLang="en-US" sz="2800" b="1" dirty="0">
                <a:latin typeface="Courier New" pitchFamily="49" charset="0"/>
                <a:ea typeface="+mn-ea"/>
              </a:rPr>
              <a:t>定义</a:t>
            </a:r>
            <a:r>
              <a:rPr lang="en-US" sz="2800" b="1" dirty="0">
                <a:latin typeface="Courier New" pitchFamily="49" charset="0"/>
                <a:ea typeface="+mn-ea"/>
              </a:rPr>
              <a:t>3 </a:t>
            </a:r>
            <a:r>
              <a:rPr lang="zh-CN" altLang="en-US" sz="2800" dirty="0">
                <a:latin typeface="Courier New" pitchFamily="49" charset="0"/>
                <a:ea typeface="+mn-ea"/>
              </a:rPr>
              <a:t>人工智能</a:t>
            </a:r>
            <a:r>
              <a:rPr lang="en-US" sz="2800" dirty="0">
                <a:latin typeface="Courier New" pitchFamily="49" charset="0"/>
                <a:ea typeface="+mn-ea"/>
              </a:rPr>
              <a:t>(</a:t>
            </a:r>
            <a:r>
              <a:rPr lang="zh-CN" altLang="en-US" sz="2800" dirty="0">
                <a:latin typeface="Courier New" pitchFamily="49" charset="0"/>
                <a:ea typeface="+mn-ea"/>
              </a:rPr>
              <a:t>能力</a:t>
            </a:r>
            <a:r>
              <a:rPr lang="en-US" sz="2800" dirty="0">
                <a:latin typeface="Courier New" pitchFamily="49" charset="0"/>
                <a:ea typeface="+mn-ea"/>
              </a:rPr>
              <a:t>)</a:t>
            </a:r>
          </a:p>
          <a:p>
            <a:pPr eaLnBrk="1" hangingPunct="1">
              <a:buFont typeface="Wingdings" panose="05000000000000000000" pitchFamily="2" charset="2"/>
              <a:buNone/>
              <a:defRPr/>
            </a:pPr>
            <a:endParaRPr lang="zh-CN" altLang="en-US" sz="2800" dirty="0">
              <a:latin typeface="Courier New" pitchFamily="49" charset="0"/>
              <a:ea typeface="+mn-ea"/>
            </a:endParaRPr>
          </a:p>
          <a:p>
            <a:pPr marL="0" indent="0" eaLnBrk="1" hangingPunct="1">
              <a:buClr>
                <a:srgbClr val="C00000"/>
              </a:buClr>
              <a:buNone/>
              <a:defRPr/>
            </a:pPr>
            <a:r>
              <a:rPr lang="zh-CN" altLang="en-US" dirty="0">
                <a:latin typeface="Courier New" pitchFamily="49" charset="0"/>
                <a:ea typeface="+mn-ea"/>
              </a:rPr>
              <a:t>是智能机器所执行的通常与人类智能有关的智能行为，如判断、推理、证明、识别、感知、理解、通信、设计、思考、规划、学习和问题求解等思维活动。</a:t>
            </a:r>
          </a:p>
        </p:txBody>
      </p:sp>
      <p:sp>
        <p:nvSpPr>
          <p:cNvPr id="14" name="灯片编号占位符 4"/>
          <p:cNvSpPr txBox="1">
            <a:spLocks/>
          </p:cNvSpPr>
          <p:nvPr/>
        </p:nvSpPr>
        <p:spPr>
          <a:xfrm>
            <a:off x="6453188" y="9960768"/>
            <a:ext cx="2133600" cy="45720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defPPr>
              <a:defRPr lang="zh-CN"/>
            </a:defPPr>
            <a:lvl1pPr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742950" indent="-28575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11430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6002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2057400" indent="-228600" algn="l"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5146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6pPr>
            <a:lvl7pPr marL="29718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7pPr>
            <a:lvl8pPr marL="34290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8pPr>
            <a:lvl9pPr marL="3886200" indent="-228600" algn="l" defTabSz="914400" rtl="0" eaLnBrk="0" fontAlgn="base" latinLnBrk="0"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9pPr>
          </a:lstStyle>
          <a:p>
            <a:pPr eaLnBrk="1" hangingPunct="1"/>
            <a:fld id="{34FD2561-CD69-49B2-BB19-471378092E6D}" type="slidenum">
              <a:rPr lang="en-US" altLang="zh-CN" smtClean="0">
                <a:latin typeface="微软雅黑" panose="020B0503020204020204" pitchFamily="34" charset="-122"/>
                <a:ea typeface="微软雅黑" panose="020B0503020204020204" pitchFamily="34" charset="-122"/>
              </a:rPr>
              <a:pPr eaLnBrk="1" hangingPunct="1"/>
              <a:t>16</a:t>
            </a:fld>
            <a:endParaRPr lang="en-US" altLang="zh-CN">
              <a:latin typeface="微软雅黑" panose="020B0503020204020204" pitchFamily="34" charset="-122"/>
              <a:ea typeface="微软雅黑" panose="020B0503020204020204" pitchFamily="34" charset="-122"/>
            </a:endParaRPr>
          </a:p>
        </p:txBody>
      </p:sp>
      <p:sp>
        <p:nvSpPr>
          <p:cNvPr id="15" name="内容占位符 2"/>
          <p:cNvSpPr txBox="1">
            <a:spLocks/>
          </p:cNvSpPr>
          <p:nvPr/>
        </p:nvSpPr>
        <p:spPr bwMode="auto">
          <a:xfrm>
            <a:off x="319695" y="4188625"/>
            <a:ext cx="8229600" cy="785813"/>
          </a:xfrm>
          <a:prstGeom prst="rect">
            <a:avLst/>
          </a:prstGeom>
          <a:noFill/>
          <a:ln w="9525">
            <a:noFill/>
            <a:miter lim="800000"/>
            <a:headEnd/>
            <a:tailEnd/>
          </a:ln>
          <a:effectLst/>
        </p:spPr>
        <p:txBody>
          <a:bodyPr/>
          <a:lstStyle/>
          <a:p>
            <a:pPr marL="342900" indent="-342900" fontAlgn="base">
              <a:spcBef>
                <a:spcPct val="20000"/>
              </a:spcBef>
              <a:spcAft>
                <a:spcPct val="0"/>
              </a:spcAft>
              <a:buClr>
                <a:schemeClr val="accent1"/>
              </a:buClr>
              <a:buSzPct val="65000"/>
              <a:defRPr/>
            </a:pPr>
            <a:r>
              <a:rPr lang="zh-CN" altLang="en-US" sz="2800" b="1" dirty="0">
                <a:latin typeface="Courier New" pitchFamily="49" charset="0"/>
              </a:rPr>
              <a:t>定义</a:t>
            </a:r>
            <a:r>
              <a:rPr lang="en-US" altLang="zh-CN" sz="2800" b="1" dirty="0">
                <a:latin typeface="Courier New" pitchFamily="49" charset="0"/>
              </a:rPr>
              <a:t>4-</a:t>
            </a:r>
            <a:r>
              <a:rPr lang="zh-CN" altLang="en-US" sz="2800" b="1" dirty="0">
                <a:latin typeface="Courier New" pitchFamily="49" charset="0"/>
              </a:rPr>
              <a:t>定义</a:t>
            </a:r>
            <a:r>
              <a:rPr lang="en-US" altLang="zh-CN" sz="2800" b="1" dirty="0">
                <a:latin typeface="Courier New" pitchFamily="49" charset="0"/>
              </a:rPr>
              <a:t>11</a:t>
            </a:r>
            <a:r>
              <a:rPr lang="zh-CN" altLang="en-US" sz="2800" b="1" dirty="0">
                <a:latin typeface="Courier New" pitchFamily="49" charset="0"/>
              </a:rPr>
              <a:t>。。。</a:t>
            </a:r>
          </a:p>
        </p:txBody>
      </p:sp>
    </p:spTree>
    <p:extLst>
      <p:ext uri="{BB962C8B-B14F-4D97-AF65-F5344CB8AC3E}">
        <p14:creationId xmlns:p14="http://schemas.microsoft.com/office/powerpoint/2010/main" val="3105755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什么是人工智能</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pic>
        <p:nvPicPr>
          <p:cNvPr id="4" name="内容占位符 3" descr="2.png"/>
          <p:cNvPicPr>
            <a:picLocks noGrp="1" noChangeAspect="1"/>
          </p:cNvPicPr>
          <p:nvPr>
            <p:ph idx="4294967295"/>
          </p:nvPr>
        </p:nvPicPr>
        <p:blipFill>
          <a:blip r:embed="rId3"/>
          <a:stretch>
            <a:fillRect/>
          </a:stretch>
        </p:blipFill>
        <p:spPr>
          <a:xfrm>
            <a:off x="2051720" y="2204864"/>
            <a:ext cx="5932487" cy="4227513"/>
          </a:xfrm>
        </p:spPr>
      </p:pic>
      <p:sp>
        <p:nvSpPr>
          <p:cNvPr id="5" name="TextBox 4"/>
          <p:cNvSpPr txBox="1"/>
          <p:nvPr/>
        </p:nvSpPr>
        <p:spPr>
          <a:xfrm>
            <a:off x="467544" y="1124744"/>
            <a:ext cx="8208912" cy="1384995"/>
          </a:xfrm>
          <a:prstGeom prst="rect">
            <a:avLst/>
          </a:prstGeom>
          <a:noFill/>
        </p:spPr>
        <p:txBody>
          <a:bodyPr wrap="square" rtlCol="0">
            <a:spAutoFit/>
          </a:bodyPr>
          <a:lstStyle/>
          <a:p>
            <a:r>
              <a:rPr lang="zh-CN" altLang="en-US" sz="2800" dirty="0">
                <a:latin typeface="Courier New" pitchFamily="49" charset="0"/>
              </a:rPr>
              <a:t>人工智能的本质是：研究如何制造出人造的智能机器或系统，来模拟人类智能活动的能力，以延伸人类智能的科学。</a:t>
            </a:r>
          </a:p>
        </p:txBody>
      </p:sp>
    </p:spTree>
    <p:extLst>
      <p:ext uri="{BB962C8B-B14F-4D97-AF65-F5344CB8AC3E}">
        <p14:creationId xmlns:p14="http://schemas.microsoft.com/office/powerpoint/2010/main" val="3420059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什么是人工智能</a:t>
            </a:r>
            <a:r>
              <a:rPr lang="en-US" altLang="zh-CN" dirty="0">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3" name="矩形 2">
            <a:extLst>
              <a:ext uri="{FF2B5EF4-FFF2-40B4-BE49-F238E27FC236}">
                <a16:creationId xmlns:a16="http://schemas.microsoft.com/office/drawing/2014/main" id="{1BE0F2B8-402B-4C51-B2D3-0A168C934F6D}"/>
              </a:ext>
            </a:extLst>
          </p:cNvPr>
          <p:cNvSpPr/>
          <p:nvPr/>
        </p:nvSpPr>
        <p:spPr>
          <a:xfrm>
            <a:off x="107504" y="1189196"/>
            <a:ext cx="5742384" cy="4832092"/>
          </a:xfrm>
          <a:prstGeom prst="rect">
            <a:avLst/>
          </a:prstGeom>
        </p:spPr>
        <p:txBody>
          <a:bodyPr wrap="square">
            <a:spAutoFit/>
          </a:bodyPr>
          <a:lstStyle/>
          <a:p>
            <a:r>
              <a:rPr lang="zh-CN" altLang="en-US" sz="2800" dirty="0">
                <a:latin typeface="Courier New" pitchFamily="49" charset="0"/>
              </a:rPr>
              <a:t>“研究人类智能活动的表现形式和认知规律</a:t>
            </a:r>
            <a:r>
              <a:rPr lang="en-US" altLang="zh-CN" sz="2800" dirty="0">
                <a:latin typeface="Courier New" pitchFamily="49" charset="0"/>
              </a:rPr>
              <a:t>,</a:t>
            </a:r>
            <a:r>
              <a:rPr lang="zh-CN" altLang="en-US" sz="2800" dirty="0">
                <a:latin typeface="Courier New" pitchFamily="49" charset="0"/>
              </a:rPr>
              <a:t>借用数理逻辑来形式化</a:t>
            </a:r>
            <a:r>
              <a:rPr lang="en-US" altLang="zh-CN" sz="2800" dirty="0">
                <a:latin typeface="Courier New" pitchFamily="49" charset="0"/>
              </a:rPr>
              <a:t>,</a:t>
            </a:r>
            <a:r>
              <a:rPr lang="zh-CN" altLang="en-US" sz="2800" dirty="0">
                <a:latin typeface="Courier New" pitchFamily="49" charset="0"/>
              </a:rPr>
              <a:t>用计算机作为载体</a:t>
            </a:r>
            <a:r>
              <a:rPr lang="en-US" altLang="zh-CN" sz="2800" dirty="0">
                <a:latin typeface="Courier New" pitchFamily="49" charset="0"/>
              </a:rPr>
              <a:t>,</a:t>
            </a:r>
            <a:r>
              <a:rPr lang="zh-CN" altLang="en-US" sz="2800" dirty="0">
                <a:latin typeface="Courier New" pitchFamily="49" charset="0"/>
              </a:rPr>
              <a:t>提供关于形式化计算和符号处理的理论</a:t>
            </a:r>
            <a:r>
              <a:rPr lang="en-US" altLang="zh-CN" sz="2800" dirty="0">
                <a:latin typeface="Courier New" pitchFamily="49" charset="0"/>
              </a:rPr>
              <a:t>,</a:t>
            </a:r>
            <a:r>
              <a:rPr lang="zh-CN" altLang="en-US" sz="2800" dirty="0">
                <a:latin typeface="Courier New" pitchFamily="49" charset="0"/>
              </a:rPr>
              <a:t>模拟人类某些智能行为和方法</a:t>
            </a:r>
            <a:r>
              <a:rPr lang="en-US" altLang="zh-CN" sz="2800" dirty="0">
                <a:latin typeface="Courier New" pitchFamily="49" charset="0"/>
              </a:rPr>
              <a:t>,</a:t>
            </a:r>
            <a:r>
              <a:rPr lang="zh-CN" altLang="en-US" sz="2800" dirty="0">
                <a:latin typeface="Courier New" pitchFamily="49" charset="0"/>
              </a:rPr>
              <a:t>构造具有一定智能的人工系统</a:t>
            </a:r>
            <a:r>
              <a:rPr lang="en-US" altLang="zh-CN" sz="2800" dirty="0">
                <a:latin typeface="Courier New" pitchFamily="49" charset="0"/>
              </a:rPr>
              <a:t>,</a:t>
            </a:r>
            <a:r>
              <a:rPr lang="zh-CN" altLang="en-US" sz="2800" dirty="0">
                <a:latin typeface="Courier New" pitchFamily="49" charset="0"/>
              </a:rPr>
              <a:t>让计算机去完成以往需要人的智力才能胜任的工作。</a:t>
            </a:r>
            <a:endParaRPr lang="en-US" altLang="zh-CN" sz="2800" dirty="0">
              <a:latin typeface="Courier New" pitchFamily="49" charset="0"/>
            </a:endParaRPr>
          </a:p>
          <a:p>
            <a:endParaRPr lang="en-US" altLang="zh-CN" sz="2800" dirty="0">
              <a:latin typeface="Courier New" pitchFamily="49" charset="0"/>
            </a:endParaRPr>
          </a:p>
          <a:p>
            <a:r>
              <a:rPr lang="zh-CN" altLang="en-US" sz="2800" dirty="0">
                <a:latin typeface="Courier New" pitchFamily="49" charset="0"/>
              </a:rPr>
              <a:t>人工智能可以看做让机器实现原来只有人类才能完成的任务，其核心是算法。”</a:t>
            </a:r>
          </a:p>
        </p:txBody>
      </p:sp>
      <p:pic>
        <p:nvPicPr>
          <p:cNvPr id="2050" name="Picture 2" descr="“李德毅”的图片搜索结果">
            <a:extLst>
              <a:ext uri="{FF2B5EF4-FFF2-40B4-BE49-F238E27FC236}">
                <a16:creationId xmlns:a16="http://schemas.microsoft.com/office/drawing/2014/main" id="{6A307165-B067-4B90-9B67-303AA098280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3904" y="1124744"/>
            <a:ext cx="3150096" cy="4725144"/>
          </a:xfrm>
          <a:prstGeom prst="rect">
            <a:avLst/>
          </a:prstGeom>
          <a:noFill/>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6F8A1750-D9AC-406B-BA61-0472A485E49C}"/>
              </a:ext>
            </a:extLst>
          </p:cNvPr>
          <p:cNvSpPr/>
          <p:nvPr/>
        </p:nvSpPr>
        <p:spPr>
          <a:xfrm>
            <a:off x="6030545" y="5893622"/>
            <a:ext cx="3005951" cy="707886"/>
          </a:xfrm>
          <a:prstGeom prst="rect">
            <a:avLst/>
          </a:prstGeom>
        </p:spPr>
        <p:txBody>
          <a:bodyPr wrap="none">
            <a:spAutoFit/>
          </a:bodyPr>
          <a:lstStyle/>
          <a:p>
            <a:pPr algn="ctr"/>
            <a:r>
              <a:rPr lang="zh-CN" altLang="en-US" sz="2000" dirty="0">
                <a:latin typeface="Courier New" pitchFamily="49" charset="0"/>
              </a:rPr>
              <a:t>中国人工智能学会理事长</a:t>
            </a:r>
            <a:endParaRPr lang="en-US" altLang="zh-CN" sz="2000" dirty="0">
              <a:latin typeface="Courier New" pitchFamily="49" charset="0"/>
            </a:endParaRPr>
          </a:p>
          <a:p>
            <a:pPr algn="ctr"/>
            <a:r>
              <a:rPr lang="zh-CN" altLang="en-US" sz="2000" dirty="0">
                <a:latin typeface="Courier New" pitchFamily="49" charset="0"/>
              </a:rPr>
              <a:t>李德毅院士</a:t>
            </a:r>
            <a:endParaRPr lang="zh-CN" altLang="en-US" sz="2000" dirty="0"/>
          </a:p>
        </p:txBody>
      </p:sp>
    </p:spTree>
    <p:extLst>
      <p:ext uri="{BB962C8B-B14F-4D97-AF65-F5344CB8AC3E}">
        <p14:creationId xmlns:p14="http://schemas.microsoft.com/office/powerpoint/2010/main" val="1199059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示例</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bwMode="auto">
          <a:xfrm>
            <a:off x="179512" y="1196752"/>
            <a:ext cx="8579296"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342900" marR="0" lvl="0" indent="-342900" defTabSz="914400" fontAlgn="base" latinLnBrk="0">
              <a:lnSpc>
                <a:spcPct val="90000"/>
              </a:lnSpc>
              <a:spcBef>
                <a:spcPct val="20000"/>
              </a:spcBef>
              <a:spcAft>
                <a:spcPct val="0"/>
              </a:spcAft>
              <a:buClr>
                <a:schemeClr val="bg2"/>
              </a:buClr>
              <a:buSzPct val="75000"/>
              <a:buFont typeface="Wingdings" pitchFamily="2" charset="2"/>
              <a:buChar char="p"/>
              <a:tabLst/>
              <a:defRPr/>
            </a:pPr>
            <a:r>
              <a:rPr lang="zh-CN" altLang="en-US" sz="2800" dirty="0">
                <a:latin typeface="Courier New" pitchFamily="49" charset="0"/>
              </a:rPr>
              <a:t>深蓝，</a:t>
            </a:r>
            <a:r>
              <a:rPr lang="en-US" altLang="zh-CN" sz="2800" dirty="0">
                <a:latin typeface="Courier New" pitchFamily="49" charset="0"/>
              </a:rPr>
              <a:t>DEEP BLUE </a:t>
            </a:r>
            <a:r>
              <a:rPr lang="zh-CN" altLang="en-US" sz="2800" dirty="0">
                <a:latin typeface="Courier New" pitchFamily="49" charset="0"/>
              </a:rPr>
              <a:t>系统</a:t>
            </a:r>
          </a:p>
          <a:p>
            <a:pPr marL="342900" marR="0" lvl="0" indent="-342900" algn="l" defTabSz="914400" rtl="0" eaLnBrk="1" fontAlgn="base" latinLnBrk="0" hangingPunct="1">
              <a:spcBef>
                <a:spcPct val="20000"/>
              </a:spcBef>
              <a:spcAft>
                <a:spcPct val="0"/>
              </a:spcAft>
              <a:buClr>
                <a:schemeClr val="accent1"/>
              </a:buClr>
              <a:buSzPct val="65000"/>
              <a:buFont typeface="Wingdings" pitchFamily="2" charset="2"/>
              <a:buNone/>
              <a:tabLst/>
              <a:defRPr/>
            </a:pPr>
            <a:r>
              <a:rPr lang="en-US" altLang="zh-CN" sz="2400" dirty="0">
                <a:latin typeface="+mn-ea"/>
              </a:rPr>
              <a:t>  1997</a:t>
            </a:r>
            <a:r>
              <a:rPr lang="zh-CN" altLang="en-US" sz="2400" dirty="0">
                <a:latin typeface="+mn-ea"/>
              </a:rPr>
              <a:t>年</a:t>
            </a:r>
            <a:r>
              <a:rPr lang="en-US" altLang="zh-CN" sz="2400" dirty="0">
                <a:latin typeface="+mn-ea"/>
              </a:rPr>
              <a:t>5</a:t>
            </a:r>
            <a:r>
              <a:rPr lang="zh-CN" altLang="en-US" sz="2400" dirty="0">
                <a:latin typeface="+mn-ea"/>
              </a:rPr>
              <a:t>月</a:t>
            </a:r>
            <a:r>
              <a:rPr lang="en-US" altLang="zh-CN" sz="2400" dirty="0">
                <a:latin typeface="+mn-ea"/>
              </a:rPr>
              <a:t>11</a:t>
            </a:r>
            <a:r>
              <a:rPr lang="zh-CN" altLang="en-US" sz="2400" dirty="0">
                <a:latin typeface="+mn-ea"/>
              </a:rPr>
              <a:t>日，</a:t>
            </a:r>
            <a:r>
              <a:rPr lang="en-US" altLang="zh-CN" sz="2400" dirty="0">
                <a:latin typeface="+mn-ea"/>
              </a:rPr>
              <a:t>IBM</a:t>
            </a:r>
            <a:r>
              <a:rPr lang="zh-CN" altLang="en-US" sz="2400" dirty="0">
                <a:latin typeface="+mn-ea"/>
              </a:rPr>
              <a:t>开发的程序名为“深蓝，</a:t>
            </a:r>
            <a:r>
              <a:rPr lang="en-US" altLang="zh-CN" sz="2400" dirty="0">
                <a:latin typeface="+mn-ea"/>
                <a:cs typeface="Times New Roman" panose="02020603050405020304" pitchFamily="18" charset="0"/>
              </a:rPr>
              <a:t>DEEP BLUE</a:t>
            </a:r>
            <a:r>
              <a:rPr lang="en-US" altLang="zh-CN" sz="2400" dirty="0">
                <a:latin typeface="+mn-ea"/>
              </a:rPr>
              <a:t>”</a:t>
            </a:r>
            <a:r>
              <a:rPr lang="zh-CN" altLang="en-US" sz="2400" dirty="0">
                <a:latin typeface="+mn-ea"/>
              </a:rPr>
              <a:t>，击败了象棋冠军卡斯帕罗夫（</a:t>
            </a:r>
            <a:r>
              <a:rPr lang="en-US" altLang="zh-CN" sz="2400" dirty="0">
                <a:latin typeface="+mn-ea"/>
                <a:cs typeface="Times New Roman" panose="02020603050405020304" pitchFamily="18" charset="0"/>
              </a:rPr>
              <a:t>Garry Kasparov</a:t>
            </a:r>
            <a:r>
              <a:rPr lang="zh-CN" altLang="en-US" sz="2400" dirty="0">
                <a:latin typeface="+mn-ea"/>
              </a:rPr>
              <a:t>）</a:t>
            </a:r>
            <a:r>
              <a:rPr lang="en-US" altLang="zh-CN" sz="2400" dirty="0">
                <a:latin typeface="+mn-ea"/>
              </a:rPr>
              <a:t>,</a:t>
            </a:r>
            <a:r>
              <a:rPr lang="zh-CN" altLang="en-US" sz="2400" dirty="0">
                <a:latin typeface="+mn-ea"/>
              </a:rPr>
              <a:t>六局比赛的比分为</a:t>
            </a:r>
            <a:r>
              <a:rPr lang="en-US" altLang="zh-CN" sz="2400" dirty="0">
                <a:latin typeface="+mn-ea"/>
              </a:rPr>
              <a:t>3.5:2.5</a:t>
            </a:r>
            <a:r>
              <a:rPr lang="zh-CN" altLang="en-US" sz="2400" dirty="0">
                <a:latin typeface="+mn-ea"/>
              </a:rPr>
              <a:t>。</a:t>
            </a:r>
          </a:p>
          <a:p>
            <a:pPr marL="342900" marR="0" lvl="0" indent="-342900" algn="l"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defRPr/>
            </a:pPr>
            <a:endParaRPr lang="zh-CN" altLang="en-US" sz="3200" dirty="0">
              <a:latin typeface="Courier New" pitchFamily="49" charset="0"/>
            </a:endParaRPr>
          </a:p>
          <a:p>
            <a:pPr marL="342900" marR="0" lvl="0" indent="-34290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tabLst/>
              <a:defRPr/>
            </a:pP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8341" y="2809504"/>
            <a:ext cx="7134331" cy="4032448"/>
          </a:xfrm>
          <a:prstGeom prst="rect">
            <a:avLst/>
          </a:prstGeom>
        </p:spPr>
      </p:pic>
    </p:spTree>
    <p:extLst>
      <p:ext uri="{BB962C8B-B14F-4D97-AF65-F5344CB8AC3E}">
        <p14:creationId xmlns:p14="http://schemas.microsoft.com/office/powerpoint/2010/main" val="8709669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从</a:t>
            </a:r>
            <a:r>
              <a:rPr lang="en-US" altLang="zh-CN" dirty="0" err="1">
                <a:latin typeface="微软雅黑" panose="020B0503020204020204" pitchFamily="34" charset="-122"/>
                <a:ea typeface="微软雅黑" panose="020B0503020204020204" pitchFamily="34" charset="-122"/>
              </a:rPr>
              <a:t>AlphaGO</a:t>
            </a:r>
            <a:r>
              <a:rPr lang="zh-CN" altLang="en-US" dirty="0">
                <a:latin typeface="微软雅黑" panose="020B0503020204020204" pitchFamily="34" charset="-122"/>
                <a:ea typeface="微软雅黑" panose="020B0503020204020204" pitchFamily="34" charset="-122"/>
              </a:rPr>
              <a:t>说起</a:t>
            </a:r>
          </a:p>
        </p:txBody>
      </p:sp>
      <p:pic>
        <p:nvPicPr>
          <p:cNvPr id="7" name="图片 6"/>
          <p:cNvPicPr>
            <a:picLocks noChangeAspect="1"/>
          </p:cNvPicPr>
          <p:nvPr/>
        </p:nvPicPr>
        <p:blipFill>
          <a:blip r:embed="rId2"/>
          <a:stretch>
            <a:fillRect/>
          </a:stretch>
        </p:blipFill>
        <p:spPr>
          <a:xfrm>
            <a:off x="-10560" y="1124744"/>
            <a:ext cx="4536504" cy="3024336"/>
          </a:xfrm>
          <a:prstGeom prst="rect">
            <a:avLst/>
          </a:prstGeom>
        </p:spPr>
      </p:pic>
      <p:pic>
        <p:nvPicPr>
          <p:cNvPr id="9" name="图片 8"/>
          <p:cNvPicPr>
            <a:picLocks noChangeAspect="1"/>
          </p:cNvPicPr>
          <p:nvPr/>
        </p:nvPicPr>
        <p:blipFill>
          <a:blip r:embed="rId3"/>
          <a:stretch>
            <a:fillRect/>
          </a:stretch>
        </p:blipFill>
        <p:spPr>
          <a:xfrm>
            <a:off x="4557006" y="1124744"/>
            <a:ext cx="4623506" cy="3024336"/>
          </a:xfrm>
          <a:prstGeom prst="rect">
            <a:avLst/>
          </a:prstGeom>
        </p:spPr>
      </p:pic>
      <p:sp>
        <p:nvSpPr>
          <p:cNvPr id="12" name="文本框 11"/>
          <p:cNvSpPr txBox="1"/>
          <p:nvPr/>
        </p:nvSpPr>
        <p:spPr>
          <a:xfrm>
            <a:off x="-10560" y="4180344"/>
            <a:ext cx="9191072" cy="2308324"/>
          </a:xfrm>
          <a:prstGeom prst="rect">
            <a:avLst/>
          </a:prstGeom>
          <a:noFill/>
        </p:spPr>
        <p:txBody>
          <a:bodyPr wrap="square" rtlCol="0">
            <a:spAutoFit/>
          </a:bodyPr>
          <a:lstStyle/>
          <a:p>
            <a:r>
              <a:rPr lang="en-US" altLang="zh-CN" sz="2400" dirty="0">
                <a:latin typeface="+mn-ea"/>
              </a:rPr>
              <a:t>2016</a:t>
            </a:r>
            <a:r>
              <a:rPr lang="zh-CN" altLang="en-US" sz="2400" dirty="0">
                <a:latin typeface="+mn-ea"/>
              </a:rPr>
              <a:t>年</a:t>
            </a:r>
            <a:r>
              <a:rPr lang="en-US" altLang="zh-CN" sz="2400" dirty="0">
                <a:latin typeface="+mn-ea"/>
              </a:rPr>
              <a:t>3</a:t>
            </a:r>
            <a:r>
              <a:rPr lang="zh-CN" altLang="en-US" sz="2400" dirty="0">
                <a:latin typeface="+mn-ea"/>
              </a:rPr>
              <a:t>月，阿尔法围棋与围棋世界冠军、职业九段棋手李世石进行围棋人机大战，以</a:t>
            </a:r>
            <a:r>
              <a:rPr lang="en-US" altLang="zh-CN" sz="2400" dirty="0">
                <a:latin typeface="+mn-ea"/>
              </a:rPr>
              <a:t>4</a:t>
            </a:r>
            <a:r>
              <a:rPr lang="zh-CN" altLang="en-US" sz="2400" dirty="0">
                <a:latin typeface="+mn-ea"/>
              </a:rPr>
              <a:t>比</a:t>
            </a:r>
            <a:r>
              <a:rPr lang="en-US" altLang="zh-CN" sz="2400" dirty="0">
                <a:latin typeface="+mn-ea"/>
              </a:rPr>
              <a:t>1</a:t>
            </a:r>
            <a:r>
              <a:rPr lang="zh-CN" altLang="en-US" sz="2400" dirty="0">
                <a:latin typeface="+mn-ea"/>
              </a:rPr>
              <a:t>的总比分获胜；</a:t>
            </a:r>
            <a:endParaRPr lang="en-US" altLang="zh-CN" sz="2400" dirty="0">
              <a:latin typeface="+mn-ea"/>
            </a:endParaRPr>
          </a:p>
          <a:p>
            <a:r>
              <a:rPr lang="en-US" altLang="zh-CN" sz="2400" dirty="0">
                <a:latin typeface="+mn-ea"/>
              </a:rPr>
              <a:t>2016</a:t>
            </a:r>
            <a:r>
              <a:rPr lang="zh-CN" altLang="en-US" sz="2400" dirty="0">
                <a:latin typeface="+mn-ea"/>
              </a:rPr>
              <a:t>年末</a:t>
            </a:r>
            <a:r>
              <a:rPr lang="en-US" altLang="zh-CN" sz="2400" dirty="0">
                <a:latin typeface="+mn-ea"/>
              </a:rPr>
              <a:t>2017</a:t>
            </a:r>
            <a:r>
              <a:rPr lang="zh-CN" altLang="en-US" sz="2400" dirty="0">
                <a:latin typeface="+mn-ea"/>
              </a:rPr>
              <a:t>年初，该程序在中国棋类网站上以</a:t>
            </a:r>
            <a:r>
              <a:rPr lang="en-US" altLang="zh-CN" sz="2400" dirty="0">
                <a:latin typeface="+mn-ea"/>
              </a:rPr>
              <a:t>Master</a:t>
            </a:r>
            <a:r>
              <a:rPr lang="zh-CN" altLang="en-US" sz="2400" dirty="0">
                <a:latin typeface="+mn-ea"/>
              </a:rPr>
              <a:t>为注册帐号与中日韩数十位围棋高手进行快棋对决，连续</a:t>
            </a:r>
            <a:r>
              <a:rPr lang="en-US" altLang="zh-CN" sz="2400" dirty="0">
                <a:latin typeface="+mn-ea"/>
              </a:rPr>
              <a:t>60</a:t>
            </a:r>
            <a:r>
              <a:rPr lang="zh-CN" altLang="en-US" sz="2400" dirty="0">
                <a:latin typeface="+mn-ea"/>
              </a:rPr>
              <a:t>局无一败绩；</a:t>
            </a:r>
            <a:endParaRPr lang="en-US" altLang="zh-CN" sz="2400" dirty="0">
              <a:latin typeface="+mn-ea"/>
            </a:endParaRPr>
          </a:p>
          <a:p>
            <a:r>
              <a:rPr lang="en-US" altLang="zh-CN" sz="2400" dirty="0">
                <a:latin typeface="+mn-ea"/>
              </a:rPr>
              <a:t>2017</a:t>
            </a:r>
            <a:r>
              <a:rPr lang="zh-CN" altLang="en-US" sz="2400" dirty="0">
                <a:latin typeface="+mn-ea"/>
              </a:rPr>
              <a:t>年</a:t>
            </a:r>
            <a:r>
              <a:rPr lang="en-US" altLang="zh-CN" sz="2400" dirty="0">
                <a:latin typeface="+mn-ea"/>
              </a:rPr>
              <a:t>5</a:t>
            </a:r>
            <a:r>
              <a:rPr lang="zh-CN" altLang="en-US" sz="2400" dirty="0">
                <a:latin typeface="+mn-ea"/>
              </a:rPr>
              <a:t>月，在中国乌镇围棋峰会上，它与排名世界第一的世界围棋冠军柯洁对战，以</a:t>
            </a:r>
            <a:r>
              <a:rPr lang="en-US" altLang="zh-CN" sz="2400" dirty="0">
                <a:latin typeface="+mn-ea"/>
              </a:rPr>
              <a:t>3</a:t>
            </a:r>
            <a:r>
              <a:rPr lang="zh-CN" altLang="en-US" sz="2400" dirty="0">
                <a:latin typeface="+mn-ea"/>
              </a:rPr>
              <a:t>比</a:t>
            </a:r>
            <a:r>
              <a:rPr lang="en-US" altLang="zh-CN" sz="2400" dirty="0">
                <a:latin typeface="+mn-ea"/>
              </a:rPr>
              <a:t>0</a:t>
            </a:r>
            <a:r>
              <a:rPr lang="zh-CN" altLang="en-US" sz="2400" dirty="0">
                <a:latin typeface="+mn-ea"/>
              </a:rPr>
              <a:t>的总比分获胜。</a:t>
            </a:r>
            <a:endParaRPr kumimoji="1" lang="zh-CN" altLang="en-US" sz="2400" dirty="0">
              <a:latin typeface="+mn-ea"/>
            </a:endParaRPr>
          </a:p>
        </p:txBody>
      </p:sp>
    </p:spTree>
    <p:extLst>
      <p:ext uri="{BB962C8B-B14F-4D97-AF65-F5344CB8AC3E}">
        <p14:creationId xmlns:p14="http://schemas.microsoft.com/office/powerpoint/2010/main" val="32719206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示例</a:t>
            </a:r>
            <a:r>
              <a:rPr lang="en-US" altLang="zh-CN" dirty="0">
                <a:latin typeface="微软雅黑" panose="020B0503020204020204" pitchFamily="34" charset="-122"/>
                <a:ea typeface="微软雅黑" panose="020B0503020204020204" pitchFamily="34" charset="-122"/>
              </a:rPr>
              <a:t>1</a:t>
            </a:r>
            <a:endParaRPr lang="zh-CN" altLang="en-US" dirty="0">
              <a:latin typeface="微软雅黑" panose="020B0503020204020204" pitchFamily="34" charset="-122"/>
              <a:ea typeface="微软雅黑" panose="020B0503020204020204" pitchFamily="34" charset="-122"/>
            </a:endParaRPr>
          </a:p>
        </p:txBody>
      </p:sp>
      <p:sp>
        <p:nvSpPr>
          <p:cNvPr id="4" name="Rectangle 3"/>
          <p:cNvSpPr txBox="1">
            <a:spLocks noChangeArrowheads="1"/>
          </p:cNvSpPr>
          <p:nvPr/>
        </p:nvSpPr>
        <p:spPr bwMode="auto">
          <a:xfrm>
            <a:off x="179512" y="1196752"/>
            <a:ext cx="8579296"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342900" marR="0" lvl="0" indent="-342900" defTabSz="914400" fontAlgn="base" latinLnBrk="0">
              <a:lnSpc>
                <a:spcPct val="90000"/>
              </a:lnSpc>
              <a:spcBef>
                <a:spcPct val="20000"/>
              </a:spcBef>
              <a:spcAft>
                <a:spcPct val="0"/>
              </a:spcAft>
              <a:buClr>
                <a:schemeClr val="bg2"/>
              </a:buClr>
              <a:buSzPct val="75000"/>
              <a:buFont typeface="Wingdings" pitchFamily="2" charset="2"/>
              <a:buChar char="p"/>
              <a:tabLst/>
              <a:defRPr/>
            </a:pPr>
            <a:r>
              <a:rPr lang="zh-CN" altLang="en-US" sz="2800" dirty="0">
                <a:latin typeface="Courier New" pitchFamily="49" charset="0"/>
              </a:rPr>
              <a:t>深蓝，</a:t>
            </a:r>
            <a:r>
              <a:rPr lang="en-US" altLang="zh-CN" sz="2800" dirty="0">
                <a:latin typeface="Courier New" pitchFamily="49" charset="0"/>
              </a:rPr>
              <a:t>DEEP BLUE </a:t>
            </a:r>
            <a:r>
              <a:rPr lang="zh-CN" altLang="en-US" sz="2800" dirty="0">
                <a:latin typeface="Courier New" pitchFamily="49" charset="0"/>
              </a:rPr>
              <a:t>系统</a:t>
            </a:r>
          </a:p>
          <a:p>
            <a:pPr marL="342900" marR="0" lvl="0" indent="-342900" algn="l" defTabSz="914400" rtl="0" eaLnBrk="1" fontAlgn="base" latinLnBrk="0" hangingPunct="1">
              <a:spcBef>
                <a:spcPct val="20000"/>
              </a:spcBef>
              <a:spcAft>
                <a:spcPct val="0"/>
              </a:spcAft>
              <a:buClr>
                <a:schemeClr val="accent1"/>
              </a:buClr>
              <a:buSzPct val="65000"/>
              <a:buFont typeface="Wingdings" pitchFamily="2" charset="2"/>
              <a:buNone/>
              <a:tabLst/>
              <a:defRPr/>
            </a:pPr>
            <a:r>
              <a:rPr lang="en-US" altLang="zh-CN" sz="2400" dirty="0">
                <a:latin typeface="+mn-ea"/>
              </a:rPr>
              <a:t>  1997</a:t>
            </a:r>
            <a:r>
              <a:rPr lang="zh-CN" altLang="en-US" sz="2400" dirty="0">
                <a:latin typeface="+mn-ea"/>
              </a:rPr>
              <a:t>年</a:t>
            </a:r>
            <a:r>
              <a:rPr lang="en-US" altLang="zh-CN" sz="2400" dirty="0">
                <a:latin typeface="+mn-ea"/>
              </a:rPr>
              <a:t>5</a:t>
            </a:r>
            <a:r>
              <a:rPr lang="zh-CN" altLang="en-US" sz="2400" dirty="0">
                <a:latin typeface="+mn-ea"/>
              </a:rPr>
              <a:t>月</a:t>
            </a:r>
            <a:r>
              <a:rPr lang="en-US" altLang="zh-CN" sz="2400" dirty="0">
                <a:latin typeface="+mn-ea"/>
              </a:rPr>
              <a:t>11</a:t>
            </a:r>
            <a:r>
              <a:rPr lang="zh-CN" altLang="en-US" sz="2400" dirty="0">
                <a:latin typeface="+mn-ea"/>
              </a:rPr>
              <a:t>日，</a:t>
            </a:r>
            <a:r>
              <a:rPr lang="en-US" altLang="zh-CN" sz="2400" dirty="0">
                <a:latin typeface="+mn-ea"/>
              </a:rPr>
              <a:t>IBM</a:t>
            </a:r>
            <a:r>
              <a:rPr lang="zh-CN" altLang="en-US" sz="2400" dirty="0">
                <a:latin typeface="+mn-ea"/>
              </a:rPr>
              <a:t>开发的程序名为“深蓝，</a:t>
            </a:r>
            <a:r>
              <a:rPr lang="en-US" altLang="zh-CN" sz="2400" dirty="0">
                <a:latin typeface="+mn-ea"/>
                <a:cs typeface="Times New Roman" panose="02020603050405020304" pitchFamily="18" charset="0"/>
              </a:rPr>
              <a:t>DEEP BLUE</a:t>
            </a:r>
            <a:r>
              <a:rPr lang="en-US" altLang="zh-CN" sz="2400" dirty="0">
                <a:latin typeface="+mn-ea"/>
              </a:rPr>
              <a:t>”</a:t>
            </a:r>
            <a:r>
              <a:rPr lang="zh-CN" altLang="en-US" sz="2400" dirty="0">
                <a:latin typeface="+mn-ea"/>
              </a:rPr>
              <a:t>，击败了象棋冠军卡斯帕罗夫（</a:t>
            </a:r>
            <a:r>
              <a:rPr lang="en-US" altLang="zh-CN" sz="2400" dirty="0">
                <a:latin typeface="+mn-ea"/>
                <a:cs typeface="Times New Roman" panose="02020603050405020304" pitchFamily="18" charset="0"/>
              </a:rPr>
              <a:t>Garry Kasparov</a:t>
            </a:r>
            <a:r>
              <a:rPr lang="zh-CN" altLang="en-US" sz="2400" dirty="0">
                <a:latin typeface="+mn-ea"/>
              </a:rPr>
              <a:t>）</a:t>
            </a:r>
            <a:r>
              <a:rPr lang="en-US" altLang="zh-CN" sz="2400" dirty="0">
                <a:latin typeface="+mn-ea"/>
              </a:rPr>
              <a:t>,</a:t>
            </a:r>
            <a:r>
              <a:rPr lang="zh-CN" altLang="en-US" sz="2400" dirty="0">
                <a:latin typeface="+mn-ea"/>
              </a:rPr>
              <a:t>六局比赛的比分为</a:t>
            </a:r>
            <a:r>
              <a:rPr lang="en-US" altLang="zh-CN" sz="2400" dirty="0">
                <a:latin typeface="+mn-ea"/>
              </a:rPr>
              <a:t>3.5:2.5</a:t>
            </a:r>
            <a:r>
              <a:rPr lang="zh-CN" altLang="en-US" sz="2400" dirty="0">
                <a:latin typeface="+mn-ea"/>
              </a:rPr>
              <a:t>。</a:t>
            </a:r>
          </a:p>
          <a:p>
            <a:pPr marL="342900" marR="0" lvl="0" indent="-342900" algn="l" defTabSz="914400" rtl="0" eaLnBrk="1" fontAlgn="base" latinLnBrk="0" hangingPunct="1">
              <a:lnSpc>
                <a:spcPct val="90000"/>
              </a:lnSpc>
              <a:spcBef>
                <a:spcPct val="20000"/>
              </a:spcBef>
              <a:spcAft>
                <a:spcPct val="0"/>
              </a:spcAft>
              <a:buClr>
                <a:schemeClr val="accent1"/>
              </a:buClr>
              <a:buSzPct val="65000"/>
              <a:buFont typeface="Wingdings" pitchFamily="2" charset="2"/>
              <a:buNone/>
              <a:tabLst/>
              <a:defRPr/>
            </a:pPr>
            <a:endParaRPr lang="zh-CN" altLang="en-US" sz="3200" dirty="0">
              <a:latin typeface="Courier New" pitchFamily="49" charset="0"/>
            </a:endParaRPr>
          </a:p>
          <a:p>
            <a:pPr marL="342900" marR="0" lvl="0" indent="-342900" algn="l" defTabSz="914400" rtl="0" eaLnBrk="1" fontAlgn="base" latinLnBrk="0" hangingPunct="1">
              <a:lnSpc>
                <a:spcPct val="90000"/>
              </a:lnSpc>
              <a:spcBef>
                <a:spcPct val="20000"/>
              </a:spcBef>
              <a:spcAft>
                <a:spcPct val="0"/>
              </a:spcAft>
              <a:buClr>
                <a:schemeClr val="accent1"/>
              </a:buClr>
              <a:buSzPct val="65000"/>
              <a:buFont typeface="Wingdings" panose="05000000000000000000" pitchFamily="2" charset="2"/>
              <a:buChar char="n"/>
              <a:tabLst/>
              <a:defRPr/>
            </a:pPr>
            <a:endParaRPr kumimoji="0" lang="en-US" altLang="zh-CN" sz="2400" b="0" i="0" u="none" strike="noStrike" kern="0" cap="none" spc="0" normalizeH="0" baseline="0" noProof="0" dirty="0">
              <a:ln>
                <a:noFill/>
              </a:ln>
              <a:solidFill>
                <a:schemeClr val="tx1"/>
              </a:solidFill>
              <a:effectLst/>
              <a:uLnTx/>
              <a:uFillTx/>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31640" y="2852936"/>
            <a:ext cx="6408712" cy="3999037"/>
          </a:xfrm>
          <a:prstGeom prst="rect">
            <a:avLst/>
          </a:prstGeom>
        </p:spPr>
      </p:pic>
    </p:spTree>
    <p:extLst>
      <p:ext uri="{BB962C8B-B14F-4D97-AF65-F5344CB8AC3E}">
        <p14:creationId xmlns:p14="http://schemas.microsoft.com/office/powerpoint/2010/main" val="18084184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示例</a:t>
            </a:r>
            <a:r>
              <a:rPr lang="en-US" altLang="zh-CN" dirty="0">
                <a:latin typeface="微软雅黑" panose="020B0503020204020204" pitchFamily="34" charset="-122"/>
                <a:ea typeface="微软雅黑" panose="020B0503020204020204" pitchFamily="34" charset="-122"/>
              </a:rPr>
              <a:t>2</a:t>
            </a:r>
            <a:endParaRPr lang="zh-CN" altLang="en-US" dirty="0">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179512" y="1196752"/>
            <a:ext cx="8964488" cy="4968875"/>
          </a:xfrm>
        </p:spPr>
        <p:txBody>
          <a:bodyPr/>
          <a:lstStyle/>
          <a:p>
            <a:pPr>
              <a:lnSpc>
                <a:spcPct val="90000"/>
              </a:lnSpc>
              <a:buClr>
                <a:schemeClr val="bg2"/>
              </a:buClr>
              <a:buSzPct val="75000"/>
              <a:defRPr/>
            </a:pPr>
            <a:r>
              <a:rPr lang="zh-CN" altLang="en-US" sz="2800" dirty="0"/>
              <a:t>紫光之星</a:t>
            </a:r>
            <a:endParaRPr lang="en-US" altLang="zh-CN" sz="2800" dirty="0"/>
          </a:p>
          <a:p>
            <a:pPr>
              <a:lnSpc>
                <a:spcPct val="90000"/>
              </a:lnSpc>
              <a:buClr>
                <a:schemeClr val="bg2"/>
              </a:buClr>
              <a:buSzPct val="75000"/>
              <a:buNone/>
              <a:defRPr/>
            </a:pPr>
            <a:r>
              <a:rPr lang="zh-CN" altLang="en-US" sz="2800" dirty="0"/>
              <a:t>  </a:t>
            </a:r>
            <a:r>
              <a:rPr lang="en-US" altLang="zh-CN" sz="2400" kern="1200" dirty="0">
                <a:latin typeface="+mn-ea"/>
              </a:rPr>
              <a:t>2004</a:t>
            </a:r>
            <a:r>
              <a:rPr lang="zh-CN" altLang="en-US" sz="2400" kern="1200" dirty="0">
                <a:latin typeface="+mn-ea"/>
              </a:rPr>
              <a:t>年</a:t>
            </a:r>
            <a:r>
              <a:rPr lang="en-US" altLang="zh-CN" sz="2400" kern="1200" dirty="0">
                <a:latin typeface="+mn-ea"/>
              </a:rPr>
              <a:t>6</a:t>
            </a:r>
            <a:r>
              <a:rPr lang="zh-CN" altLang="en-US" sz="2400" kern="1200" dirty="0">
                <a:latin typeface="+mn-ea"/>
              </a:rPr>
              <a:t>月</a:t>
            </a:r>
            <a:r>
              <a:rPr lang="en-US" altLang="zh-CN" sz="2400" kern="1200" dirty="0">
                <a:latin typeface="+mn-ea"/>
              </a:rPr>
              <a:t>8</a:t>
            </a:r>
            <a:r>
              <a:rPr lang="zh-CN" altLang="en-US" sz="2400" kern="1200" dirty="0">
                <a:latin typeface="+mn-ea"/>
              </a:rPr>
              <a:t>日在中国棋院，诸宸对紫光之星，诸宸在领先一兵的情况下，走成和棋势，但后因急于求胜而输棋；诸晨一反常态，表现过于急噪；</a:t>
            </a:r>
          </a:p>
          <a:p>
            <a:pPr>
              <a:lnSpc>
                <a:spcPct val="90000"/>
              </a:lnSpc>
              <a:buClr>
                <a:schemeClr val="bg2"/>
              </a:buClr>
              <a:buSzPct val="75000"/>
              <a:buNone/>
              <a:defRPr/>
            </a:pPr>
            <a:r>
              <a:rPr lang="zh-CN" altLang="en-US" sz="2400" kern="1200" dirty="0">
                <a:latin typeface="+mn-ea"/>
              </a:rPr>
              <a:t>	</a:t>
            </a:r>
            <a:r>
              <a:rPr lang="en-US" altLang="zh-CN" sz="2400" kern="1200" dirty="0">
                <a:latin typeface="+mn-ea"/>
              </a:rPr>
              <a:t>6</a:t>
            </a:r>
            <a:r>
              <a:rPr lang="zh-CN" altLang="en-US" sz="2400" kern="1200" dirty="0">
                <a:latin typeface="+mn-ea"/>
              </a:rPr>
              <a:t>月</a:t>
            </a:r>
            <a:r>
              <a:rPr lang="en-US" altLang="zh-CN" sz="2400" kern="1200" dirty="0">
                <a:latin typeface="+mn-ea"/>
              </a:rPr>
              <a:t>12</a:t>
            </a:r>
            <a:r>
              <a:rPr lang="zh-CN" altLang="en-US" sz="2400" kern="1200" dirty="0">
                <a:latin typeface="+mn-ea"/>
              </a:rPr>
              <a:t>日第二局，大战</a:t>
            </a:r>
            <a:r>
              <a:rPr lang="en-US" altLang="zh-CN" sz="2400" kern="1200" dirty="0">
                <a:latin typeface="+mn-ea"/>
              </a:rPr>
              <a:t>33</a:t>
            </a:r>
            <a:r>
              <a:rPr lang="zh-CN" altLang="en-US" sz="2400" kern="1200" dirty="0">
                <a:latin typeface="+mn-ea"/>
              </a:rPr>
              <a:t>个回合，诸宸认输。</a:t>
            </a:r>
          </a:p>
          <a:p>
            <a:endParaRPr lang="zh-CN" altLang="en-US" sz="2800" dirty="0"/>
          </a:p>
        </p:txBody>
      </p:sp>
      <p:pic>
        <p:nvPicPr>
          <p:cNvPr id="4" name="图片 3"/>
          <p:cNvPicPr>
            <a:picLocks noChangeAspect="1"/>
          </p:cNvPicPr>
          <p:nvPr/>
        </p:nvPicPr>
        <p:blipFill>
          <a:blip r:embed="rId3"/>
          <a:stretch>
            <a:fillRect/>
          </a:stretch>
        </p:blipFill>
        <p:spPr>
          <a:xfrm>
            <a:off x="95983" y="3469504"/>
            <a:ext cx="4187985" cy="3271863"/>
          </a:xfrm>
          <a:prstGeom prst="rect">
            <a:avLst/>
          </a:prstGeom>
        </p:spPr>
      </p:pic>
      <p:pic>
        <p:nvPicPr>
          <p:cNvPr id="5" name="图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283968" y="3487887"/>
            <a:ext cx="4896544" cy="3253481"/>
          </a:xfrm>
          <a:prstGeom prst="rect">
            <a:avLst/>
          </a:prstGeom>
        </p:spPr>
      </p:pic>
    </p:spTree>
    <p:extLst>
      <p:ext uri="{BB962C8B-B14F-4D97-AF65-F5344CB8AC3E}">
        <p14:creationId xmlns:p14="http://schemas.microsoft.com/office/powerpoint/2010/main" val="71769721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人工智能的主要三个流派</a:t>
            </a:r>
          </a:p>
        </p:txBody>
      </p:sp>
      <p:sp>
        <p:nvSpPr>
          <p:cNvPr id="3" name="内容占位符 2"/>
          <p:cNvSpPr>
            <a:spLocks noGrp="1"/>
          </p:cNvSpPr>
          <p:nvPr>
            <p:ph idx="4294967295"/>
          </p:nvPr>
        </p:nvSpPr>
        <p:spPr>
          <a:xfrm>
            <a:off x="914400" y="1557338"/>
            <a:ext cx="8229600" cy="4679950"/>
          </a:xfrm>
        </p:spPr>
        <p:txBody>
          <a:bodyPr/>
          <a:lstStyle/>
          <a:p>
            <a:pPr eaLnBrk="1" hangingPunct="1"/>
            <a:r>
              <a:rPr lang="zh-CN" altLang="en-US" dirty="0"/>
              <a:t>符号主义 （主流学派） </a:t>
            </a:r>
          </a:p>
          <a:p>
            <a:pPr eaLnBrk="1" hangingPunct="1"/>
            <a:r>
              <a:rPr lang="zh-CN" altLang="en-US" dirty="0"/>
              <a:t>连结主义</a:t>
            </a:r>
          </a:p>
          <a:p>
            <a:pPr eaLnBrk="1" hangingPunct="1"/>
            <a:r>
              <a:rPr lang="zh-CN" altLang="en-US" dirty="0"/>
              <a:t>行为主义</a:t>
            </a:r>
          </a:p>
          <a:p>
            <a:endParaRPr lang="zh-CN" altLang="en-US" dirty="0"/>
          </a:p>
        </p:txBody>
      </p:sp>
    </p:spTree>
    <p:extLst>
      <p:ext uri="{BB962C8B-B14F-4D97-AF65-F5344CB8AC3E}">
        <p14:creationId xmlns:p14="http://schemas.microsoft.com/office/powerpoint/2010/main" val="46731484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474415" y="188913"/>
            <a:ext cx="7058025" cy="719137"/>
          </a:xfrm>
        </p:spPr>
        <p:txBody>
          <a:bodyPr/>
          <a:lstStyle/>
          <a:p>
            <a:r>
              <a:rPr lang="zh-CN" altLang="en-US" dirty="0">
                <a:latin typeface="微软雅黑" panose="020B0503020204020204" pitchFamily="34" charset="-122"/>
                <a:ea typeface="微软雅黑" panose="020B0503020204020204" pitchFamily="34" charset="-122"/>
              </a:rPr>
              <a:t>符号主义（</a:t>
            </a:r>
            <a:r>
              <a:rPr lang="en-US" altLang="zh-CN" dirty="0" err="1">
                <a:latin typeface="微软雅黑" panose="020B0503020204020204" pitchFamily="34" charset="-122"/>
                <a:ea typeface="微软雅黑" panose="020B0503020204020204" pitchFamily="34" charset="-122"/>
              </a:rPr>
              <a:t>Symbolicism</a:t>
            </a:r>
            <a:r>
              <a:rPr lang="zh-CN" altLang="en-US" dirty="0">
                <a:latin typeface="微软雅黑" panose="020B0503020204020204" pitchFamily="34" charset="-122"/>
                <a:ea typeface="微软雅黑" panose="020B0503020204020204" pitchFamily="34" charset="-122"/>
              </a:rPr>
              <a:t>） </a:t>
            </a:r>
          </a:p>
        </p:txBody>
      </p:sp>
      <p:sp>
        <p:nvSpPr>
          <p:cNvPr id="3" name="内容占位符 2"/>
          <p:cNvSpPr>
            <a:spLocks noGrp="1"/>
          </p:cNvSpPr>
          <p:nvPr>
            <p:ph idx="4294967295"/>
          </p:nvPr>
        </p:nvSpPr>
        <p:spPr>
          <a:xfrm>
            <a:off x="35496" y="1340768"/>
            <a:ext cx="5040560" cy="4968875"/>
          </a:xfrm>
        </p:spPr>
        <p:txBody>
          <a:bodyPr/>
          <a:lstStyle/>
          <a:p>
            <a:pPr marL="0" indent="0" algn="just" eaLnBrk="1" hangingPunct="1">
              <a:buNone/>
            </a:pPr>
            <a:r>
              <a:rPr lang="zh-CN" altLang="en-US" sz="2400" dirty="0">
                <a:latin typeface="+mn-ea"/>
              </a:rPr>
              <a:t>逻辑主义、心理学派或计算机学派</a:t>
            </a:r>
            <a:endParaRPr lang="en-US" altLang="zh-CN" sz="2400" dirty="0">
              <a:latin typeface="+mn-ea"/>
            </a:endParaRPr>
          </a:p>
          <a:p>
            <a:pPr marL="0" indent="0" algn="just" eaLnBrk="1" hangingPunct="1">
              <a:buNone/>
            </a:pPr>
            <a:endParaRPr lang="zh-CN" altLang="en-US" sz="2400" dirty="0">
              <a:latin typeface="+mn-ea"/>
            </a:endParaRPr>
          </a:p>
          <a:p>
            <a:pPr marL="0" indent="0" algn="just" eaLnBrk="1" hangingPunct="1">
              <a:buNone/>
            </a:pPr>
            <a:r>
              <a:rPr lang="zh-CN" altLang="en-US" sz="2400" dirty="0">
                <a:latin typeface="+mn-ea"/>
              </a:rPr>
              <a:t>原理：物理符号系统</a:t>
            </a:r>
            <a:r>
              <a:rPr lang="en-US" altLang="zh-CN" sz="2400" dirty="0">
                <a:latin typeface="+mn-ea"/>
              </a:rPr>
              <a:t>(</a:t>
            </a:r>
            <a:r>
              <a:rPr lang="zh-CN" altLang="en-US" sz="2400" dirty="0">
                <a:latin typeface="+mn-ea"/>
              </a:rPr>
              <a:t>即符号操作系统</a:t>
            </a:r>
            <a:r>
              <a:rPr lang="en-US" altLang="zh-CN" sz="2400" dirty="0">
                <a:latin typeface="+mn-ea"/>
              </a:rPr>
              <a:t>)</a:t>
            </a:r>
            <a:r>
              <a:rPr lang="zh-CN" altLang="en-US" sz="2400" dirty="0">
                <a:latin typeface="+mn-ea"/>
              </a:rPr>
              <a:t>假设和有限合理性原理</a:t>
            </a:r>
            <a:endParaRPr lang="en-US" altLang="zh-CN" sz="2400" dirty="0">
              <a:latin typeface="+mn-ea"/>
            </a:endParaRPr>
          </a:p>
          <a:p>
            <a:pPr marL="0" indent="0" algn="just" eaLnBrk="1" hangingPunct="1">
              <a:buNone/>
            </a:pPr>
            <a:endParaRPr lang="zh-CN" altLang="en-US" sz="2400" dirty="0">
              <a:latin typeface="+mn-ea"/>
            </a:endParaRPr>
          </a:p>
          <a:p>
            <a:pPr marL="0" indent="0" algn="just" eaLnBrk="1" hangingPunct="1">
              <a:buNone/>
            </a:pPr>
            <a:r>
              <a:rPr lang="zh-CN" altLang="en-US" sz="2400" dirty="0">
                <a:latin typeface="+mn-ea"/>
              </a:rPr>
              <a:t>起源：源于数理逻辑</a:t>
            </a:r>
            <a:endParaRPr lang="en-US" altLang="zh-CN" sz="2400" dirty="0">
              <a:latin typeface="+mn-ea"/>
            </a:endParaRPr>
          </a:p>
          <a:p>
            <a:pPr marL="0" indent="0" algn="just" eaLnBrk="1" hangingPunct="1">
              <a:buNone/>
            </a:pPr>
            <a:endParaRPr lang="zh-CN" altLang="en-US" sz="2400" dirty="0">
              <a:latin typeface="+mn-ea"/>
            </a:endParaRPr>
          </a:p>
          <a:p>
            <a:pPr marL="0" indent="0" algn="just" eaLnBrk="1" hangingPunct="1">
              <a:buNone/>
            </a:pPr>
            <a:r>
              <a:rPr lang="zh-CN" altLang="en-US" sz="2400" dirty="0">
                <a:latin typeface="+mn-ea"/>
              </a:rPr>
              <a:t>学派代表：纽厄尔、西蒙和尼尔逊</a:t>
            </a:r>
            <a:endParaRPr lang="en-US" altLang="zh-CN" sz="2400" dirty="0">
              <a:latin typeface="+mn-ea"/>
            </a:endParaRPr>
          </a:p>
          <a:p>
            <a:pPr marL="0" indent="0">
              <a:buNone/>
            </a:pPr>
            <a:endParaRPr lang="zh-CN" altLang="en-US" sz="2400" dirty="0">
              <a:latin typeface="+mn-ea"/>
            </a:endParaRPr>
          </a:p>
        </p:txBody>
      </p:sp>
      <p:sp>
        <p:nvSpPr>
          <p:cNvPr id="5" name="文本框 4"/>
          <p:cNvSpPr txBox="1"/>
          <p:nvPr/>
        </p:nvSpPr>
        <p:spPr>
          <a:xfrm>
            <a:off x="6444208" y="6453336"/>
            <a:ext cx="1422184" cy="369332"/>
          </a:xfrm>
          <a:prstGeom prst="rect">
            <a:avLst/>
          </a:prstGeom>
          <a:noFill/>
        </p:spPr>
        <p:txBody>
          <a:bodyPr wrap="none" rtlCol="0">
            <a:spAutoFit/>
          </a:bodyPr>
          <a:lstStyle/>
          <a:p>
            <a:r>
              <a:rPr lang="en-US" altLang="zh-CN" dirty="0">
                <a:latin typeface="+mn-ea"/>
              </a:rPr>
              <a:t>Allen Newell</a:t>
            </a:r>
            <a:endParaRPr lang="zh-CN" altLang="en-US" dirty="0">
              <a:latin typeface="+mn-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097414"/>
            <a:ext cx="3825020" cy="5355921"/>
          </a:xfrm>
          <a:prstGeom prst="rect">
            <a:avLst/>
          </a:prstGeom>
        </p:spPr>
      </p:pic>
    </p:spTree>
    <p:extLst>
      <p:ext uri="{BB962C8B-B14F-4D97-AF65-F5344CB8AC3E}">
        <p14:creationId xmlns:p14="http://schemas.microsoft.com/office/powerpoint/2010/main" val="812936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1330399" y="188913"/>
            <a:ext cx="7058025" cy="719137"/>
          </a:xfrm>
        </p:spPr>
        <p:txBody>
          <a:bodyPr/>
          <a:lstStyle/>
          <a:p>
            <a:r>
              <a:rPr lang="zh-CN" altLang="en-US" dirty="0">
                <a:latin typeface="微软雅黑" panose="020B0503020204020204" pitchFamily="34" charset="-122"/>
                <a:ea typeface="微软雅黑" panose="020B0503020204020204" pitchFamily="34" charset="-122"/>
              </a:rPr>
              <a:t>连结主义（</a:t>
            </a:r>
            <a:r>
              <a:rPr lang="en-US" altLang="zh-CN" dirty="0">
                <a:latin typeface="微软雅黑" panose="020B0503020204020204" pitchFamily="34" charset="-122"/>
                <a:ea typeface="微软雅黑" panose="020B0503020204020204" pitchFamily="34" charset="-122"/>
              </a:rPr>
              <a:t>Connectionism</a:t>
            </a:r>
            <a:r>
              <a:rPr lang="zh-CN" altLang="en-US" dirty="0">
                <a:latin typeface="微软雅黑" panose="020B0503020204020204" pitchFamily="34" charset="-122"/>
                <a:ea typeface="微软雅黑" panose="020B0503020204020204" pitchFamily="34" charset="-122"/>
              </a:rPr>
              <a:t>）</a:t>
            </a:r>
          </a:p>
        </p:txBody>
      </p:sp>
      <p:sp>
        <p:nvSpPr>
          <p:cNvPr id="3" name="内容占位符 2"/>
          <p:cNvSpPr>
            <a:spLocks noGrp="1"/>
          </p:cNvSpPr>
          <p:nvPr>
            <p:ph idx="4294967295"/>
          </p:nvPr>
        </p:nvSpPr>
        <p:spPr>
          <a:xfrm>
            <a:off x="504056" y="1268437"/>
            <a:ext cx="3995936" cy="4968875"/>
          </a:xfrm>
        </p:spPr>
        <p:txBody>
          <a:bodyPr/>
          <a:lstStyle/>
          <a:p>
            <a:pPr marL="0" indent="0" algn="just">
              <a:buNone/>
            </a:pPr>
            <a:r>
              <a:rPr lang="zh-CN" altLang="en-US" sz="2400" dirty="0">
                <a:latin typeface="+mn-ea"/>
              </a:rPr>
              <a:t>仿生学派或生理学派</a:t>
            </a:r>
            <a:endParaRPr lang="en-US" altLang="zh-CN" sz="2400" dirty="0">
              <a:latin typeface="+mn-ea"/>
            </a:endParaRPr>
          </a:p>
          <a:p>
            <a:pPr marL="0" indent="0" algn="just">
              <a:buNone/>
            </a:pPr>
            <a:endParaRPr lang="zh-CN" altLang="en-US" sz="2400" dirty="0">
              <a:latin typeface="+mn-ea"/>
            </a:endParaRPr>
          </a:p>
          <a:p>
            <a:pPr marL="0" indent="0" algn="just">
              <a:buNone/>
            </a:pPr>
            <a:r>
              <a:rPr lang="zh-CN" altLang="en-US" sz="2400" dirty="0">
                <a:latin typeface="+mn-ea"/>
              </a:rPr>
              <a:t>原理：神经网络及神经网络间的连接机制与学习算法 </a:t>
            </a:r>
            <a:endParaRPr lang="en-US" altLang="zh-CN" sz="2400" dirty="0">
              <a:latin typeface="+mn-ea"/>
            </a:endParaRPr>
          </a:p>
          <a:p>
            <a:pPr marL="0" indent="0" algn="just">
              <a:buNone/>
            </a:pPr>
            <a:endParaRPr lang="zh-CN" altLang="en-US" sz="2400" dirty="0">
              <a:latin typeface="+mn-ea"/>
            </a:endParaRPr>
          </a:p>
          <a:p>
            <a:pPr marL="0" indent="0" algn="just">
              <a:buNone/>
            </a:pPr>
            <a:r>
              <a:rPr lang="zh-CN" altLang="en-US" sz="2400" dirty="0">
                <a:latin typeface="+mn-ea"/>
              </a:rPr>
              <a:t>起源：源于仿生学，特别是人脑模型的研究 </a:t>
            </a:r>
            <a:endParaRPr lang="en-US" altLang="zh-CN" sz="2400" dirty="0">
              <a:latin typeface="+mn-ea"/>
            </a:endParaRPr>
          </a:p>
          <a:p>
            <a:pPr marL="0" indent="0" algn="just">
              <a:buNone/>
            </a:pPr>
            <a:endParaRPr lang="zh-CN" altLang="en-US" sz="2400" dirty="0">
              <a:latin typeface="+mn-ea"/>
            </a:endParaRPr>
          </a:p>
          <a:p>
            <a:pPr marL="0" indent="0" algn="just">
              <a:buNone/>
            </a:pPr>
            <a:r>
              <a:rPr lang="zh-CN" altLang="en-US" sz="2400" dirty="0">
                <a:latin typeface="+mn-ea"/>
              </a:rPr>
              <a:t>学派代表：卡洛克、皮茨、</a:t>
            </a:r>
            <a:r>
              <a:rPr lang="en-US" altLang="zh-CN" sz="2400" dirty="0">
                <a:latin typeface="+mn-ea"/>
              </a:rPr>
              <a:t>Hopfield</a:t>
            </a:r>
            <a:r>
              <a:rPr lang="zh-CN" altLang="en-US" sz="2400" dirty="0">
                <a:latin typeface="+mn-ea"/>
              </a:rPr>
              <a:t>、鲁梅尔哈特</a:t>
            </a:r>
          </a:p>
          <a:p>
            <a:pPr marL="0" indent="0">
              <a:buNone/>
            </a:pPr>
            <a:endParaRPr lang="zh-CN" altLang="en-US" sz="2800" dirty="0"/>
          </a:p>
        </p:txBody>
      </p:sp>
      <p:sp>
        <p:nvSpPr>
          <p:cNvPr id="5" name="文本框 4"/>
          <p:cNvSpPr txBox="1"/>
          <p:nvPr/>
        </p:nvSpPr>
        <p:spPr>
          <a:xfrm>
            <a:off x="6372200" y="6474822"/>
            <a:ext cx="1965603" cy="338554"/>
          </a:xfrm>
          <a:prstGeom prst="rect">
            <a:avLst/>
          </a:prstGeom>
          <a:noFill/>
        </p:spPr>
        <p:txBody>
          <a:bodyPr wrap="none" rtlCol="0">
            <a:spAutoFit/>
          </a:bodyPr>
          <a:lstStyle/>
          <a:p>
            <a:r>
              <a:rPr lang="en-US" altLang="zh-CN" sz="1600" dirty="0">
                <a:latin typeface="+mn-ea"/>
              </a:rPr>
              <a:t>John Joseph Hopfield</a:t>
            </a:r>
            <a:endParaRPr kumimoji="1" lang="zh-CN" altLang="en-US" sz="1600" dirty="0">
              <a:latin typeface="+mn-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08104" y="1124744"/>
            <a:ext cx="3577580" cy="5330594"/>
          </a:xfrm>
          <a:prstGeom prst="rect">
            <a:avLst/>
          </a:prstGeom>
        </p:spPr>
      </p:pic>
    </p:spTree>
    <p:extLst>
      <p:ext uri="{BB962C8B-B14F-4D97-AF65-F5344CB8AC3E}">
        <p14:creationId xmlns:p14="http://schemas.microsoft.com/office/powerpoint/2010/main" val="7319529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行为主义（</a:t>
            </a:r>
            <a:r>
              <a:rPr lang="en-US" altLang="zh-CN" dirty="0" err="1">
                <a:latin typeface="微软雅黑" panose="020B0503020204020204" pitchFamily="34" charset="-122"/>
                <a:ea typeface="微软雅黑" panose="020B0503020204020204" pitchFamily="34" charset="-122"/>
              </a:rPr>
              <a:t>Actionism</a:t>
            </a:r>
            <a:r>
              <a:rPr lang="zh-CN" altLang="en-US" dirty="0">
                <a:latin typeface="微软雅黑" panose="020B0503020204020204" pitchFamily="34" charset="-122"/>
                <a:ea typeface="微软雅黑" panose="020B0503020204020204" pitchFamily="34" charset="-122"/>
              </a:rPr>
              <a:t>）</a:t>
            </a:r>
          </a:p>
        </p:txBody>
      </p:sp>
      <p:sp>
        <p:nvSpPr>
          <p:cNvPr id="3" name="内容占位符 2"/>
          <p:cNvSpPr>
            <a:spLocks noGrp="1"/>
          </p:cNvSpPr>
          <p:nvPr>
            <p:ph idx="4294967295"/>
          </p:nvPr>
        </p:nvSpPr>
        <p:spPr>
          <a:xfrm>
            <a:off x="683568" y="1484784"/>
            <a:ext cx="7924800" cy="4968875"/>
          </a:xfrm>
        </p:spPr>
        <p:txBody>
          <a:bodyPr/>
          <a:lstStyle/>
          <a:p>
            <a:pPr marL="0" indent="0" algn="just" eaLnBrk="1" hangingPunct="1">
              <a:buNone/>
            </a:pPr>
            <a:r>
              <a:rPr lang="zh-CN" altLang="en-US" sz="2400" dirty="0">
                <a:latin typeface="+mn-ea"/>
              </a:rPr>
              <a:t>又称：进化主义或控制论学派 </a:t>
            </a:r>
            <a:endParaRPr lang="en-US" altLang="zh-CN" sz="2400" dirty="0">
              <a:latin typeface="+mn-ea"/>
            </a:endParaRPr>
          </a:p>
          <a:p>
            <a:pPr marL="0" indent="0" algn="just" eaLnBrk="1" hangingPunct="1">
              <a:buNone/>
            </a:pPr>
            <a:endParaRPr lang="zh-CN" altLang="en-US" sz="2400" dirty="0">
              <a:latin typeface="+mn-ea"/>
            </a:endParaRPr>
          </a:p>
          <a:p>
            <a:pPr marL="0" indent="0" algn="just" eaLnBrk="1" hangingPunct="1">
              <a:buNone/>
            </a:pPr>
            <a:r>
              <a:rPr lang="zh-CN" altLang="en-US" sz="2400" dirty="0">
                <a:latin typeface="+mn-ea"/>
              </a:rPr>
              <a:t>原理：控制论及感知</a:t>
            </a:r>
            <a:r>
              <a:rPr lang="en-US" altLang="zh-CN" sz="2400" dirty="0">
                <a:latin typeface="+mn-ea"/>
              </a:rPr>
              <a:t>-</a:t>
            </a:r>
            <a:r>
              <a:rPr lang="zh-CN" altLang="en-US" sz="2400" dirty="0">
                <a:latin typeface="+mn-ea"/>
              </a:rPr>
              <a:t>动作型控制系统</a:t>
            </a:r>
            <a:endParaRPr lang="en-US" altLang="zh-CN" sz="2400" dirty="0">
              <a:latin typeface="+mn-ea"/>
            </a:endParaRPr>
          </a:p>
          <a:p>
            <a:pPr marL="0" indent="0" algn="just" eaLnBrk="1" hangingPunct="1">
              <a:buNone/>
            </a:pPr>
            <a:r>
              <a:rPr lang="zh-CN" altLang="en-US" sz="2400" dirty="0">
                <a:latin typeface="+mn-ea"/>
              </a:rPr>
              <a:t> </a:t>
            </a:r>
          </a:p>
          <a:p>
            <a:pPr marL="0" indent="0" algn="just" eaLnBrk="1" hangingPunct="1">
              <a:buNone/>
            </a:pPr>
            <a:r>
              <a:rPr lang="zh-CN" altLang="en-US" sz="2400" dirty="0">
                <a:latin typeface="+mn-ea"/>
              </a:rPr>
              <a:t>起源：源于控制论</a:t>
            </a:r>
            <a:endParaRPr lang="en-US" altLang="zh-CN" sz="2400" dirty="0">
              <a:latin typeface="+mn-ea"/>
            </a:endParaRPr>
          </a:p>
          <a:p>
            <a:pPr marL="0" indent="0" algn="just" eaLnBrk="1" hangingPunct="1">
              <a:buNone/>
            </a:pPr>
            <a:endParaRPr lang="zh-CN" altLang="en-US" sz="2400" dirty="0">
              <a:latin typeface="+mn-ea"/>
            </a:endParaRPr>
          </a:p>
          <a:p>
            <a:pPr marL="0" indent="0" algn="just">
              <a:buNone/>
            </a:pPr>
            <a:r>
              <a:rPr lang="zh-CN" altLang="en-US" sz="2400" dirty="0">
                <a:latin typeface="+mn-ea"/>
              </a:rPr>
              <a:t>学派代表：维纳</a:t>
            </a:r>
            <a:r>
              <a:rPr lang="en-US" altLang="zh-CN" sz="2400" dirty="0">
                <a:latin typeface="+mn-ea"/>
              </a:rPr>
              <a:t>(Wiener)</a:t>
            </a:r>
            <a:r>
              <a:rPr lang="zh-CN" altLang="en-US" sz="2400" dirty="0">
                <a:latin typeface="+mn-ea"/>
              </a:rPr>
              <a:t>和麦克洛克</a:t>
            </a:r>
            <a:r>
              <a:rPr lang="en-US" altLang="zh-CN" sz="2400" dirty="0">
                <a:latin typeface="+mn-ea"/>
              </a:rPr>
              <a:t>(McCulloch</a:t>
            </a:r>
            <a:r>
              <a:rPr lang="en-US" altLang="zh-CN" sz="2400" dirty="0" smtClean="0">
                <a:latin typeface="+mn-ea"/>
              </a:rPr>
              <a:t>)</a:t>
            </a:r>
            <a:r>
              <a:rPr lang="zh-CN" altLang="en-US" sz="2400" dirty="0" smtClean="0">
                <a:latin typeface="+mn-ea"/>
              </a:rPr>
              <a:t>。布鲁克斯</a:t>
            </a:r>
            <a:r>
              <a:rPr lang="en-US" altLang="zh-CN" sz="2400" dirty="0">
                <a:latin typeface="+mn-ea"/>
              </a:rPr>
              <a:t>(Brooks)</a:t>
            </a:r>
            <a:r>
              <a:rPr lang="zh-CN" altLang="en-US" sz="2400" dirty="0">
                <a:latin typeface="+mn-ea"/>
              </a:rPr>
              <a:t>的六足行走机器人，一个基于感知</a:t>
            </a:r>
            <a:r>
              <a:rPr lang="en-US" altLang="zh-CN" sz="2400" dirty="0">
                <a:latin typeface="+mn-ea"/>
              </a:rPr>
              <a:t>-</a:t>
            </a:r>
            <a:r>
              <a:rPr lang="zh-CN" altLang="en-US" sz="2400" dirty="0">
                <a:latin typeface="+mn-ea"/>
              </a:rPr>
              <a:t>动作模式的模拟昆虫行为的控制系统  </a:t>
            </a:r>
          </a:p>
          <a:p>
            <a:pPr marL="0" indent="0">
              <a:buNone/>
            </a:pPr>
            <a:endParaRPr lang="zh-CN" altLang="en-US" sz="2400" dirty="0">
              <a:latin typeface="+mn-ea"/>
            </a:endParaRPr>
          </a:p>
        </p:txBody>
      </p:sp>
    </p:spTree>
    <p:extLst>
      <p:ext uri="{BB962C8B-B14F-4D97-AF65-F5344CB8AC3E}">
        <p14:creationId xmlns:p14="http://schemas.microsoft.com/office/powerpoint/2010/main" val="114666533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对人工智能理论的争论  </a:t>
            </a:r>
          </a:p>
        </p:txBody>
      </p:sp>
      <p:sp>
        <p:nvSpPr>
          <p:cNvPr id="3" name="内容占位符 2"/>
          <p:cNvSpPr>
            <a:spLocks noGrp="1"/>
          </p:cNvSpPr>
          <p:nvPr>
            <p:ph idx="4294967295"/>
          </p:nvPr>
        </p:nvSpPr>
        <p:spPr>
          <a:xfrm>
            <a:off x="521792" y="1196752"/>
            <a:ext cx="8229600" cy="4608512"/>
          </a:xfrm>
        </p:spPr>
        <p:txBody>
          <a:bodyPr/>
          <a:lstStyle/>
          <a:p>
            <a:pPr marL="0" indent="0" algn="just">
              <a:buNone/>
            </a:pPr>
            <a:r>
              <a:rPr lang="zh-CN" altLang="en-US" kern="1200" dirty="0">
                <a:solidFill>
                  <a:srgbClr val="C00000"/>
                </a:solidFill>
              </a:rPr>
              <a:t>符号主义</a:t>
            </a:r>
            <a:endParaRPr lang="en-US" altLang="zh-CN" kern="1200" dirty="0">
              <a:solidFill>
                <a:srgbClr val="C00000"/>
              </a:solidFill>
            </a:endParaRPr>
          </a:p>
          <a:p>
            <a:pPr marL="0" indent="0" algn="just">
              <a:buNone/>
            </a:pPr>
            <a:endParaRPr lang="zh-CN" altLang="en-US" sz="2400" dirty="0">
              <a:solidFill>
                <a:srgbClr val="C00000"/>
              </a:solidFill>
              <a:latin typeface="+mn-ea"/>
            </a:endParaRPr>
          </a:p>
          <a:p>
            <a:pPr marL="0" indent="0" algn="just" eaLnBrk="1" hangingPunct="1">
              <a:buNone/>
            </a:pPr>
            <a:r>
              <a:rPr lang="zh-CN" altLang="en-US" sz="2400" dirty="0">
                <a:latin typeface="+mn-ea"/>
              </a:rPr>
              <a:t>认为人的认知基元是符号，认知过程即符号操作过程；</a:t>
            </a:r>
          </a:p>
          <a:p>
            <a:pPr marL="0" indent="0" algn="just" eaLnBrk="1" hangingPunct="1">
              <a:buNone/>
            </a:pPr>
            <a:r>
              <a:rPr lang="zh-CN" altLang="en-US" sz="2400" dirty="0">
                <a:latin typeface="+mn-ea"/>
              </a:rPr>
              <a:t>认为人是一个物理符号系统，计算机也是一个物理符号系统，因此，能用计算机来模拟人的智能行为；</a:t>
            </a:r>
            <a:endParaRPr lang="en-US" altLang="zh-CN" sz="2400" dirty="0">
              <a:latin typeface="+mn-ea"/>
            </a:endParaRPr>
          </a:p>
          <a:p>
            <a:pPr marL="0" indent="0" algn="just" eaLnBrk="1" hangingPunct="1">
              <a:buNone/>
            </a:pPr>
            <a:endParaRPr lang="zh-CN" altLang="en-US" sz="2400" dirty="0">
              <a:latin typeface="+mn-ea"/>
            </a:endParaRPr>
          </a:p>
          <a:p>
            <a:pPr marL="0" indent="0" algn="just" eaLnBrk="1" hangingPunct="1">
              <a:buNone/>
            </a:pPr>
            <a:r>
              <a:rPr lang="zh-CN" altLang="en-US" sz="2400" dirty="0">
                <a:latin typeface="+mn-ea"/>
              </a:rPr>
              <a:t>认为知识是信息的一种形式，是构成智能的基础。人工智能的核心问题是知识表示、知识推理和知识运用。</a:t>
            </a:r>
          </a:p>
          <a:p>
            <a:pPr marL="0" indent="0">
              <a:buNone/>
            </a:pPr>
            <a:endParaRPr lang="zh-CN" altLang="en-US" sz="2400" dirty="0">
              <a:latin typeface="+mn-ea"/>
            </a:endParaRPr>
          </a:p>
        </p:txBody>
      </p:sp>
      <p:sp>
        <p:nvSpPr>
          <p:cNvPr id="4" name="灯片编号占位符 4"/>
          <p:cNvSpPr txBox="1">
            <a:spLocks/>
          </p:cNvSpPr>
          <p:nvPr/>
        </p:nvSpPr>
        <p:spPr>
          <a:xfrm>
            <a:off x="8583216" y="6539063"/>
            <a:ext cx="381000" cy="304800"/>
          </a:xfrm>
          <a:prstGeom prst="rect">
            <a:avLst/>
          </a:prstGeom>
        </p:spPr>
        <p:txBody>
          <a:bodyPr/>
          <a:ls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1pPr>
            <a:lvl2pPr marL="742950" indent="-28575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2pPr>
            <a:lvl3pPr marL="11430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3pPr>
            <a:lvl4pPr marL="16002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4pPr>
            <a:lvl5pPr marL="20574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5pPr>
            <a:lvl6pPr marL="25146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6pPr>
            <a:lvl7pPr marL="29718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7pPr>
            <a:lvl8pPr marL="34290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8pPr>
            <a:lvl9pPr marL="38862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9pPr>
          </a:lstStyle>
          <a:p>
            <a:pPr eaLnBrk="1" hangingPunct="1"/>
            <a:fld id="{6F44971C-5623-4FD1-8C95-ACC6EB207A19}" type="slidenum">
              <a:rPr lang="en-US" altLang="zh-CN" sz="1800" smtClean="0">
                <a:solidFill>
                  <a:schemeClr val="bg1"/>
                </a:solidFill>
                <a:latin typeface="微软雅黑" panose="020B0503020204020204" pitchFamily="34" charset="-122"/>
                <a:ea typeface="微软雅黑" panose="020B0503020204020204" pitchFamily="34" charset="-122"/>
              </a:rPr>
              <a:pPr eaLnBrk="1" hangingPunct="1"/>
              <a:t>26</a:t>
            </a:fld>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txBox="1">
            <a:spLocks/>
          </p:cNvSpPr>
          <p:nvPr/>
        </p:nvSpPr>
        <p:spPr>
          <a:xfrm>
            <a:off x="8219910" y="9322296"/>
            <a:ext cx="381000" cy="304800"/>
          </a:xfrm>
          <a:prstGeom prst="rect">
            <a:avLst/>
          </a:prstGeom>
        </p:spPr>
        <p:txBody>
          <a:bodyPr/>
          <a:ls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1pPr>
            <a:lvl2pPr marL="742950" indent="-28575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2pPr>
            <a:lvl3pPr marL="11430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3pPr>
            <a:lvl4pPr marL="16002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4pPr>
            <a:lvl5pPr marL="20574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5pPr>
            <a:lvl6pPr marL="25146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6pPr>
            <a:lvl7pPr marL="29718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7pPr>
            <a:lvl8pPr marL="34290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8pPr>
            <a:lvl9pPr marL="38862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9pPr>
          </a:lstStyle>
          <a:p>
            <a:pPr eaLnBrk="1" hangingPunct="1"/>
            <a:fld id="{12A3DCB3-DD44-4E90-B942-D9FC744181D4}" type="slidenum">
              <a:rPr lang="en-US" altLang="zh-CN" sz="1800" smtClean="0">
                <a:solidFill>
                  <a:schemeClr val="bg1"/>
                </a:solidFill>
                <a:latin typeface="微软雅黑" panose="020B0503020204020204" pitchFamily="34" charset="-122"/>
                <a:ea typeface="微软雅黑" panose="020B0503020204020204" pitchFamily="34" charset="-122"/>
              </a:rPr>
              <a:pPr eaLnBrk="1" hangingPunct="1"/>
              <a:t>26</a:t>
            </a:fld>
            <a:endParaRPr lang="en-US" altLang="zh-CN" sz="180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860539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对人工智能理论的争论  </a:t>
            </a:r>
          </a:p>
        </p:txBody>
      </p:sp>
      <p:sp>
        <p:nvSpPr>
          <p:cNvPr id="4" name="灯片编号占位符 4"/>
          <p:cNvSpPr txBox="1">
            <a:spLocks/>
          </p:cNvSpPr>
          <p:nvPr/>
        </p:nvSpPr>
        <p:spPr>
          <a:xfrm>
            <a:off x="8737203" y="4038104"/>
            <a:ext cx="381000" cy="304800"/>
          </a:xfrm>
          <a:prstGeom prst="rect">
            <a:avLst/>
          </a:prstGeom>
        </p:spPr>
        <p:txBody>
          <a:bodyPr/>
          <a:ls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1pPr>
            <a:lvl2pPr marL="742950" indent="-28575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2pPr>
            <a:lvl3pPr marL="11430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3pPr>
            <a:lvl4pPr marL="16002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4pPr>
            <a:lvl5pPr marL="20574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5pPr>
            <a:lvl6pPr marL="25146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6pPr>
            <a:lvl7pPr marL="29718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7pPr>
            <a:lvl8pPr marL="34290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8pPr>
            <a:lvl9pPr marL="38862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9pPr>
          </a:lstStyle>
          <a:p>
            <a:pPr eaLnBrk="1" hangingPunct="1"/>
            <a:fld id="{6F44971C-5623-4FD1-8C95-ACC6EB207A19}" type="slidenum">
              <a:rPr lang="en-US" altLang="zh-CN" sz="1800" smtClean="0">
                <a:solidFill>
                  <a:schemeClr val="bg1"/>
                </a:solidFill>
                <a:latin typeface="微软雅黑" panose="020B0503020204020204" pitchFamily="34" charset="-122"/>
                <a:ea typeface="微软雅黑" panose="020B0503020204020204" pitchFamily="34" charset="-122"/>
              </a:rPr>
              <a:pPr eaLnBrk="1" hangingPunct="1"/>
              <a:t>27</a:t>
            </a:fld>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txBox="1">
            <a:spLocks/>
          </p:cNvSpPr>
          <p:nvPr/>
        </p:nvSpPr>
        <p:spPr>
          <a:xfrm>
            <a:off x="8219910" y="9322296"/>
            <a:ext cx="381000" cy="304800"/>
          </a:xfrm>
          <a:prstGeom prst="rect">
            <a:avLst/>
          </a:prstGeom>
        </p:spPr>
        <p:txBody>
          <a:bodyPr/>
          <a:ls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1pPr>
            <a:lvl2pPr marL="742950" indent="-28575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2pPr>
            <a:lvl3pPr marL="11430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3pPr>
            <a:lvl4pPr marL="16002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4pPr>
            <a:lvl5pPr marL="20574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5pPr>
            <a:lvl6pPr marL="25146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6pPr>
            <a:lvl7pPr marL="29718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7pPr>
            <a:lvl8pPr marL="34290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8pPr>
            <a:lvl9pPr marL="38862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9pPr>
          </a:lstStyle>
          <a:p>
            <a:pPr eaLnBrk="1" hangingPunct="1"/>
            <a:fld id="{12A3DCB3-DD44-4E90-B942-D9FC744181D4}" type="slidenum">
              <a:rPr lang="en-US" altLang="zh-CN" sz="1800" smtClean="0">
                <a:solidFill>
                  <a:schemeClr val="bg1"/>
                </a:solidFill>
                <a:latin typeface="微软雅黑" panose="020B0503020204020204" pitchFamily="34" charset="-122"/>
                <a:ea typeface="微软雅黑" panose="020B0503020204020204" pitchFamily="34" charset="-122"/>
              </a:rPr>
              <a:pPr eaLnBrk="1" hangingPunct="1"/>
              <a:t>27</a:t>
            </a:fld>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8" name="Rectangle 2"/>
          <p:cNvSpPr txBox="1">
            <a:spLocks noChangeArrowheads="1"/>
          </p:cNvSpPr>
          <p:nvPr/>
        </p:nvSpPr>
        <p:spPr bwMode="auto">
          <a:xfrm>
            <a:off x="467544" y="1196752"/>
            <a:ext cx="7086600" cy="56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spcBef>
                <a:spcPct val="0"/>
              </a:spcBef>
              <a:spcAft>
                <a:spcPct val="0"/>
              </a:spcAft>
              <a:defRPr sz="3200">
                <a:solidFill>
                  <a:schemeClr val="tx2"/>
                </a:solidFill>
                <a:latin typeface="+mj-lt"/>
                <a:ea typeface="MS PGothic" panose="020B0600070205080204" pitchFamily="34" charset="-128"/>
                <a:cs typeface="+mj-cs"/>
              </a:defRPr>
            </a:lvl1pPr>
            <a:lvl2pPr algn="l" rtl="0" eaLnBrk="0" fontAlgn="base" hangingPunct="0">
              <a:spcBef>
                <a:spcPct val="0"/>
              </a:spcBef>
              <a:spcAft>
                <a:spcPct val="0"/>
              </a:spcAft>
              <a:defRPr sz="3200">
                <a:solidFill>
                  <a:schemeClr val="tx2"/>
                </a:solidFill>
                <a:latin typeface="Garamond" charset="0"/>
                <a:ea typeface="MS PGothic" panose="020B0600070205080204" pitchFamily="34" charset="-128"/>
                <a:cs typeface="新宋体" panose="02010609030101010101" pitchFamily="49" charset="-122"/>
              </a:defRPr>
            </a:lvl2pPr>
            <a:lvl3pPr algn="l" rtl="0" eaLnBrk="0" fontAlgn="base" hangingPunct="0">
              <a:spcBef>
                <a:spcPct val="0"/>
              </a:spcBef>
              <a:spcAft>
                <a:spcPct val="0"/>
              </a:spcAft>
              <a:defRPr sz="3200">
                <a:solidFill>
                  <a:schemeClr val="tx2"/>
                </a:solidFill>
                <a:latin typeface="Garamond" charset="0"/>
                <a:ea typeface="MS PGothic" panose="020B0600070205080204" pitchFamily="34" charset="-128"/>
                <a:cs typeface="新宋体" panose="02010609030101010101" pitchFamily="49" charset="-122"/>
              </a:defRPr>
            </a:lvl3pPr>
            <a:lvl4pPr algn="l" rtl="0" eaLnBrk="0" fontAlgn="base" hangingPunct="0">
              <a:spcBef>
                <a:spcPct val="0"/>
              </a:spcBef>
              <a:spcAft>
                <a:spcPct val="0"/>
              </a:spcAft>
              <a:defRPr sz="3200">
                <a:solidFill>
                  <a:schemeClr val="tx2"/>
                </a:solidFill>
                <a:latin typeface="Garamond" charset="0"/>
                <a:ea typeface="MS PGothic" panose="020B0600070205080204" pitchFamily="34" charset="-128"/>
                <a:cs typeface="新宋体" panose="02010609030101010101" pitchFamily="49" charset="-122"/>
              </a:defRPr>
            </a:lvl4pPr>
            <a:lvl5pPr algn="l" rtl="0" eaLnBrk="0" fontAlgn="base" hangingPunct="0">
              <a:spcBef>
                <a:spcPct val="0"/>
              </a:spcBef>
              <a:spcAft>
                <a:spcPct val="0"/>
              </a:spcAft>
              <a:defRPr sz="3200">
                <a:solidFill>
                  <a:schemeClr val="tx2"/>
                </a:solidFill>
                <a:latin typeface="Garamond" charset="0"/>
                <a:ea typeface="MS PGothic" panose="020B0600070205080204" pitchFamily="34" charset="-128"/>
                <a:cs typeface="新宋体" panose="02010609030101010101" pitchFamily="49" charset="-122"/>
              </a:defRPr>
            </a:lvl5pPr>
            <a:lvl6pPr marL="457200" algn="l" rtl="0" fontAlgn="base">
              <a:spcBef>
                <a:spcPct val="0"/>
              </a:spcBef>
              <a:spcAft>
                <a:spcPct val="0"/>
              </a:spcAft>
              <a:defRPr sz="3200">
                <a:solidFill>
                  <a:schemeClr val="tx2"/>
                </a:solidFill>
                <a:latin typeface="Garamond" charset="0"/>
                <a:ea typeface="新宋体" panose="02010609030101010101" pitchFamily="49" charset="-122"/>
                <a:cs typeface="新宋体" panose="02010609030101010101" pitchFamily="49" charset="-122"/>
              </a:defRPr>
            </a:lvl6pPr>
            <a:lvl7pPr marL="914400" algn="l" rtl="0" fontAlgn="base">
              <a:spcBef>
                <a:spcPct val="0"/>
              </a:spcBef>
              <a:spcAft>
                <a:spcPct val="0"/>
              </a:spcAft>
              <a:defRPr sz="3200">
                <a:solidFill>
                  <a:schemeClr val="tx2"/>
                </a:solidFill>
                <a:latin typeface="Garamond" charset="0"/>
                <a:ea typeface="新宋体" panose="02010609030101010101" pitchFamily="49" charset="-122"/>
                <a:cs typeface="新宋体" panose="02010609030101010101" pitchFamily="49" charset="-122"/>
              </a:defRPr>
            </a:lvl7pPr>
            <a:lvl8pPr marL="1371600" algn="l" rtl="0" fontAlgn="base">
              <a:spcBef>
                <a:spcPct val="0"/>
              </a:spcBef>
              <a:spcAft>
                <a:spcPct val="0"/>
              </a:spcAft>
              <a:defRPr sz="3200">
                <a:solidFill>
                  <a:schemeClr val="tx2"/>
                </a:solidFill>
                <a:latin typeface="Garamond" charset="0"/>
                <a:ea typeface="新宋体" panose="02010609030101010101" pitchFamily="49" charset="-122"/>
                <a:cs typeface="新宋体" panose="02010609030101010101" pitchFamily="49" charset="-122"/>
              </a:defRPr>
            </a:lvl8pPr>
            <a:lvl9pPr marL="1828800" algn="l" rtl="0" fontAlgn="base">
              <a:spcBef>
                <a:spcPct val="0"/>
              </a:spcBef>
              <a:spcAft>
                <a:spcPct val="0"/>
              </a:spcAft>
              <a:defRPr sz="3200">
                <a:solidFill>
                  <a:schemeClr val="tx2"/>
                </a:solidFill>
                <a:latin typeface="Garamond" charset="0"/>
                <a:ea typeface="新宋体" panose="02010609030101010101" pitchFamily="49" charset="-122"/>
                <a:cs typeface="新宋体" panose="02010609030101010101" pitchFamily="49" charset="-122"/>
              </a:defRPr>
            </a:lvl9pPr>
          </a:lstStyle>
          <a:p>
            <a:pPr marL="342900" indent="-342900" algn="just" eaLnBrk="1" hangingPunct="1">
              <a:spcBef>
                <a:spcPct val="20000"/>
              </a:spcBef>
              <a:buClr>
                <a:srgbClr val="C00000"/>
              </a:buClr>
              <a:buSzPct val="90000"/>
            </a:pPr>
            <a:r>
              <a:rPr lang="zh-CN" altLang="en-US" dirty="0">
                <a:solidFill>
                  <a:srgbClr val="C00000"/>
                </a:solidFill>
                <a:latin typeface="Courier New" pitchFamily="49" charset="0"/>
                <a:ea typeface="+mn-ea"/>
                <a:cs typeface="+mn-cs"/>
              </a:rPr>
              <a:t>连结主义</a:t>
            </a:r>
          </a:p>
        </p:txBody>
      </p:sp>
      <p:sp>
        <p:nvSpPr>
          <p:cNvPr id="9" name="Rectangle 3"/>
          <p:cNvSpPr txBox="1">
            <a:spLocks noChangeArrowheads="1"/>
          </p:cNvSpPr>
          <p:nvPr/>
        </p:nvSpPr>
        <p:spPr bwMode="auto">
          <a:xfrm>
            <a:off x="467544" y="1844824"/>
            <a:ext cx="7239000" cy="2088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S PGothic" panose="020B0600070205080204" pitchFamily="34" charset="-128"/>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000">
                <a:solidFill>
                  <a:schemeClr val="tx1"/>
                </a:solidFill>
                <a:latin typeface="+mn-lt"/>
                <a:ea typeface="+mn-ea"/>
                <a:cs typeface="+mn-cs"/>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cs typeface="+mn-cs"/>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cs typeface="+mn-cs"/>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mn-lt"/>
                <a:ea typeface="+mn-ea"/>
                <a:cs typeface="+mn-cs"/>
              </a:defRPr>
            </a:lvl5pPr>
            <a:lvl6pPr marL="21386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6pPr>
            <a:lvl7pPr marL="25958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7pPr>
            <a:lvl8pPr marL="30530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8pPr>
            <a:lvl9pPr marL="35102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9pPr>
          </a:lstStyle>
          <a:p>
            <a:pPr marL="0" indent="0" algn="just" eaLnBrk="1" hangingPunct="1">
              <a:buClr>
                <a:srgbClr val="C00000"/>
              </a:buClr>
              <a:buNone/>
            </a:pPr>
            <a:r>
              <a:rPr lang="zh-CN" altLang="en-US" dirty="0">
                <a:latin typeface="Courier New" pitchFamily="49" charset="0"/>
                <a:ea typeface="+mn-ea"/>
              </a:rPr>
              <a:t>认为思维基元是神经元，而不是符号处理过程；</a:t>
            </a:r>
            <a:endParaRPr lang="en-US" altLang="zh-CN" dirty="0">
              <a:latin typeface="Courier New" pitchFamily="49" charset="0"/>
              <a:ea typeface="+mn-ea"/>
            </a:endParaRPr>
          </a:p>
          <a:p>
            <a:pPr marL="0" indent="0" algn="just" eaLnBrk="1" hangingPunct="1">
              <a:buClr>
                <a:srgbClr val="C00000"/>
              </a:buClr>
              <a:buNone/>
            </a:pPr>
            <a:endParaRPr lang="zh-CN" altLang="en-US" dirty="0">
              <a:latin typeface="Courier New" pitchFamily="49" charset="0"/>
              <a:ea typeface="+mn-ea"/>
            </a:endParaRPr>
          </a:p>
          <a:p>
            <a:pPr marL="0" indent="0" algn="just" eaLnBrk="1" hangingPunct="1">
              <a:buClr>
                <a:srgbClr val="C00000"/>
              </a:buClr>
              <a:buNone/>
            </a:pPr>
            <a:r>
              <a:rPr lang="zh-CN" altLang="en-US" dirty="0">
                <a:latin typeface="Courier New" pitchFamily="49" charset="0"/>
                <a:ea typeface="+mn-ea"/>
              </a:rPr>
              <a:t>认为人脑不同于电脑，并提出连结主义的大脑工作模式，用于取代符号操作的电脑工作模式。</a:t>
            </a:r>
          </a:p>
        </p:txBody>
      </p:sp>
      <p:pic>
        <p:nvPicPr>
          <p:cNvPr id="1026" name="Picture 2" descr="“神经元”的图片搜索结果"/>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b="5317"/>
          <a:stretch/>
        </p:blipFill>
        <p:spPr bwMode="auto">
          <a:xfrm>
            <a:off x="251520" y="3705730"/>
            <a:ext cx="4189301" cy="2974929"/>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神经元”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771272" y="3710136"/>
            <a:ext cx="3960697" cy="29705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08236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对</a:t>
            </a:r>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理论的争论</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行为主义</a:t>
            </a:r>
          </a:p>
        </p:txBody>
      </p:sp>
      <p:sp>
        <p:nvSpPr>
          <p:cNvPr id="3" name="内容占位符 2"/>
          <p:cNvSpPr>
            <a:spLocks noGrp="1"/>
          </p:cNvSpPr>
          <p:nvPr>
            <p:ph idx="4294967295"/>
          </p:nvPr>
        </p:nvSpPr>
        <p:spPr>
          <a:xfrm>
            <a:off x="755576" y="2204864"/>
            <a:ext cx="7850187" cy="4032250"/>
          </a:xfrm>
        </p:spPr>
        <p:txBody>
          <a:bodyPr/>
          <a:lstStyle/>
          <a:p>
            <a:pPr marL="0" indent="0" algn="just" eaLnBrk="1" hangingPunct="1">
              <a:buNone/>
            </a:pPr>
            <a:r>
              <a:rPr lang="zh-CN" altLang="en-US" sz="2400" dirty="0">
                <a:latin typeface="+mn-ea"/>
              </a:rPr>
              <a:t>认为智能取决于感知和行动</a:t>
            </a:r>
            <a:r>
              <a:rPr lang="en-US" altLang="zh-CN" sz="2400" dirty="0">
                <a:latin typeface="+mn-ea"/>
              </a:rPr>
              <a:t>(</a:t>
            </a:r>
            <a:r>
              <a:rPr lang="zh-CN" altLang="en-US" sz="2400" dirty="0">
                <a:latin typeface="+mn-ea"/>
              </a:rPr>
              <a:t>所以被称为行为主义</a:t>
            </a:r>
            <a:r>
              <a:rPr lang="en-US" altLang="zh-CN" sz="2400" dirty="0">
                <a:latin typeface="+mn-ea"/>
              </a:rPr>
              <a:t>)</a:t>
            </a:r>
            <a:r>
              <a:rPr lang="zh-CN" altLang="en-US" sz="2400" dirty="0">
                <a:latin typeface="+mn-ea"/>
              </a:rPr>
              <a:t>，提出智能行为的“感知</a:t>
            </a:r>
            <a:r>
              <a:rPr lang="en-US" altLang="zh-CN" sz="2400" dirty="0">
                <a:latin typeface="+mn-ea"/>
              </a:rPr>
              <a:t>-</a:t>
            </a:r>
            <a:r>
              <a:rPr lang="zh-CN" altLang="en-US" sz="2400" dirty="0">
                <a:latin typeface="+mn-ea"/>
              </a:rPr>
              <a:t>动作”模式；</a:t>
            </a:r>
            <a:endParaRPr lang="en-US" altLang="zh-CN" sz="2400" dirty="0">
              <a:latin typeface="+mn-ea"/>
            </a:endParaRPr>
          </a:p>
          <a:p>
            <a:pPr marL="0" indent="0" algn="just" eaLnBrk="1" hangingPunct="1">
              <a:buNone/>
            </a:pPr>
            <a:endParaRPr lang="zh-CN" altLang="en-US" sz="2400" dirty="0">
              <a:latin typeface="+mn-ea"/>
            </a:endParaRPr>
          </a:p>
          <a:p>
            <a:pPr marL="0" indent="0" algn="just" eaLnBrk="1" hangingPunct="1">
              <a:buNone/>
            </a:pPr>
            <a:r>
              <a:rPr lang="zh-CN" altLang="en-US" sz="2400" dirty="0">
                <a:latin typeface="+mn-ea"/>
              </a:rPr>
              <a:t>认为智能不需要知识、不需要表示、不需要推理；人工智能可以象人类智能一样逐步进化</a:t>
            </a:r>
            <a:r>
              <a:rPr lang="en-US" altLang="zh-CN" sz="2400" dirty="0">
                <a:latin typeface="+mn-ea"/>
              </a:rPr>
              <a:t>(</a:t>
            </a:r>
            <a:r>
              <a:rPr lang="zh-CN" altLang="en-US" sz="2400" dirty="0">
                <a:latin typeface="+mn-ea"/>
              </a:rPr>
              <a:t>所以称为进化主义</a:t>
            </a:r>
            <a:r>
              <a:rPr lang="en-US" altLang="zh-CN" sz="2400" dirty="0">
                <a:latin typeface="+mn-ea"/>
              </a:rPr>
              <a:t>)</a:t>
            </a:r>
            <a:r>
              <a:rPr lang="zh-CN" altLang="en-US" sz="2400" dirty="0">
                <a:latin typeface="+mn-ea"/>
              </a:rPr>
              <a:t>；智能行为只能在现实世界中与周围环境交互作用而表现出来。</a:t>
            </a:r>
          </a:p>
          <a:p>
            <a:pPr marL="0" indent="0">
              <a:buNone/>
            </a:pPr>
            <a:endParaRPr lang="zh-CN" altLang="en-US" sz="2400" dirty="0">
              <a:latin typeface="+mn-ea"/>
            </a:endParaRPr>
          </a:p>
        </p:txBody>
      </p:sp>
      <p:sp>
        <p:nvSpPr>
          <p:cNvPr id="4" name="灯片编号占位符 5"/>
          <p:cNvSpPr txBox="1">
            <a:spLocks/>
          </p:cNvSpPr>
          <p:nvPr/>
        </p:nvSpPr>
        <p:spPr>
          <a:xfrm>
            <a:off x="8534400" y="6477000"/>
            <a:ext cx="381000" cy="304800"/>
          </a:xfrm>
          <a:prstGeom prst="rect">
            <a:avLst/>
          </a:prstGeom>
        </p:spPr>
        <p:txBody>
          <a:bodyPr/>
          <a:lstStyle>
            <a:defPPr>
              <a:defRPr lang="zh-CN"/>
            </a:defPPr>
            <a:lvl1pPr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1pPr>
            <a:lvl2pPr marL="742950" indent="-28575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2pPr>
            <a:lvl3pPr marL="11430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3pPr>
            <a:lvl4pPr marL="16002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4pPr>
            <a:lvl5pPr marL="2057400" indent="-228600" algn="l" rtl="0" eaLnBrk="0" fontAlgn="base" hangingPunct="0">
              <a:spcBef>
                <a:spcPct val="0"/>
              </a:spcBef>
              <a:spcAft>
                <a:spcPct val="0"/>
              </a:spcAft>
              <a:defRPr kumimoji="1" sz="2400" b="1" kern="1200">
                <a:solidFill>
                  <a:schemeClr val="tx1"/>
                </a:solidFill>
                <a:latin typeface="Times New Roman" panose="02020603050405020304" pitchFamily="18" charset="0"/>
                <a:ea typeface="楷体_GB2312" pitchFamily="49" charset="-122"/>
                <a:cs typeface="+mn-cs"/>
              </a:defRPr>
            </a:lvl5pPr>
            <a:lvl6pPr marL="25146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6pPr>
            <a:lvl7pPr marL="29718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7pPr>
            <a:lvl8pPr marL="34290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8pPr>
            <a:lvl9pPr marL="3886200" indent="-228600" algn="l" defTabSz="914400" rtl="0" eaLnBrk="0" fontAlgn="base" latinLnBrk="0" hangingPunct="0">
              <a:lnSpc>
                <a:spcPct val="80000"/>
              </a:lnSpc>
              <a:spcBef>
                <a:spcPct val="50000"/>
              </a:spcBef>
              <a:spcAft>
                <a:spcPct val="0"/>
              </a:spcAft>
              <a:buChar char="•"/>
              <a:defRPr kumimoji="1" sz="2400" b="1" kern="1200">
                <a:solidFill>
                  <a:schemeClr val="tx1"/>
                </a:solidFill>
                <a:latin typeface="Times New Roman" panose="02020603050405020304" pitchFamily="18" charset="0"/>
                <a:ea typeface="楷体_GB2312" pitchFamily="49" charset="-122"/>
                <a:cs typeface="+mn-cs"/>
              </a:defRPr>
            </a:lvl9pPr>
          </a:lstStyle>
          <a:p>
            <a:pPr eaLnBrk="1" hangingPunct="1"/>
            <a:fld id="{5CC8C6D6-11DF-49A7-844F-2279087D4CE2}" type="slidenum">
              <a:rPr lang="en-US" altLang="zh-CN" sz="1800" smtClean="0">
                <a:solidFill>
                  <a:schemeClr val="bg1"/>
                </a:solidFill>
                <a:latin typeface="微软雅黑" panose="020B0503020204020204" pitchFamily="34" charset="-122"/>
                <a:ea typeface="微软雅黑" panose="020B0503020204020204" pitchFamily="34" charset="-122"/>
              </a:rPr>
              <a:pPr eaLnBrk="1" hangingPunct="1"/>
              <a:t>28</a:t>
            </a:fld>
            <a:endParaRPr lang="en-US" altLang="zh-CN" sz="1800">
              <a:solidFill>
                <a:schemeClr val="bg1"/>
              </a:solidFill>
              <a:latin typeface="微软雅黑" panose="020B0503020204020204" pitchFamily="34" charset="-122"/>
              <a:ea typeface="微软雅黑" panose="020B0503020204020204" pitchFamily="34" charset="-122"/>
            </a:endParaRPr>
          </a:p>
        </p:txBody>
      </p:sp>
      <p:sp>
        <p:nvSpPr>
          <p:cNvPr id="5" name="Rectangle 2"/>
          <p:cNvSpPr txBox="1">
            <a:spLocks noChangeArrowheads="1"/>
          </p:cNvSpPr>
          <p:nvPr/>
        </p:nvSpPr>
        <p:spPr bwMode="auto">
          <a:xfrm>
            <a:off x="755576" y="1268760"/>
            <a:ext cx="7086600" cy="5671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algn="l" rtl="0" eaLnBrk="0" fontAlgn="base" hangingPunct="0">
              <a:spcBef>
                <a:spcPct val="0"/>
              </a:spcBef>
              <a:spcAft>
                <a:spcPct val="0"/>
              </a:spcAft>
              <a:defRPr sz="3200">
                <a:solidFill>
                  <a:schemeClr val="tx2"/>
                </a:solidFill>
                <a:latin typeface="+mj-lt"/>
                <a:ea typeface="MS PGothic" panose="020B0600070205080204" pitchFamily="34" charset="-128"/>
                <a:cs typeface="+mj-cs"/>
              </a:defRPr>
            </a:lvl1pPr>
            <a:lvl2pPr algn="l" rtl="0" eaLnBrk="0" fontAlgn="base" hangingPunct="0">
              <a:spcBef>
                <a:spcPct val="0"/>
              </a:spcBef>
              <a:spcAft>
                <a:spcPct val="0"/>
              </a:spcAft>
              <a:defRPr sz="3200">
                <a:solidFill>
                  <a:schemeClr val="tx2"/>
                </a:solidFill>
                <a:latin typeface="Garamond" charset="0"/>
                <a:ea typeface="MS PGothic" panose="020B0600070205080204" pitchFamily="34" charset="-128"/>
                <a:cs typeface="新宋体" panose="02010609030101010101" pitchFamily="49" charset="-122"/>
              </a:defRPr>
            </a:lvl2pPr>
            <a:lvl3pPr algn="l" rtl="0" eaLnBrk="0" fontAlgn="base" hangingPunct="0">
              <a:spcBef>
                <a:spcPct val="0"/>
              </a:spcBef>
              <a:spcAft>
                <a:spcPct val="0"/>
              </a:spcAft>
              <a:defRPr sz="3200">
                <a:solidFill>
                  <a:schemeClr val="tx2"/>
                </a:solidFill>
                <a:latin typeface="Garamond" charset="0"/>
                <a:ea typeface="MS PGothic" panose="020B0600070205080204" pitchFamily="34" charset="-128"/>
                <a:cs typeface="新宋体" panose="02010609030101010101" pitchFamily="49" charset="-122"/>
              </a:defRPr>
            </a:lvl3pPr>
            <a:lvl4pPr algn="l" rtl="0" eaLnBrk="0" fontAlgn="base" hangingPunct="0">
              <a:spcBef>
                <a:spcPct val="0"/>
              </a:spcBef>
              <a:spcAft>
                <a:spcPct val="0"/>
              </a:spcAft>
              <a:defRPr sz="3200">
                <a:solidFill>
                  <a:schemeClr val="tx2"/>
                </a:solidFill>
                <a:latin typeface="Garamond" charset="0"/>
                <a:ea typeface="MS PGothic" panose="020B0600070205080204" pitchFamily="34" charset="-128"/>
                <a:cs typeface="新宋体" panose="02010609030101010101" pitchFamily="49" charset="-122"/>
              </a:defRPr>
            </a:lvl4pPr>
            <a:lvl5pPr algn="l" rtl="0" eaLnBrk="0" fontAlgn="base" hangingPunct="0">
              <a:spcBef>
                <a:spcPct val="0"/>
              </a:spcBef>
              <a:spcAft>
                <a:spcPct val="0"/>
              </a:spcAft>
              <a:defRPr sz="3200">
                <a:solidFill>
                  <a:schemeClr val="tx2"/>
                </a:solidFill>
                <a:latin typeface="Garamond" charset="0"/>
                <a:ea typeface="MS PGothic" panose="020B0600070205080204" pitchFamily="34" charset="-128"/>
                <a:cs typeface="新宋体" panose="02010609030101010101" pitchFamily="49" charset="-122"/>
              </a:defRPr>
            </a:lvl5pPr>
            <a:lvl6pPr marL="457200" algn="l" rtl="0" fontAlgn="base">
              <a:spcBef>
                <a:spcPct val="0"/>
              </a:spcBef>
              <a:spcAft>
                <a:spcPct val="0"/>
              </a:spcAft>
              <a:defRPr sz="3200">
                <a:solidFill>
                  <a:schemeClr val="tx2"/>
                </a:solidFill>
                <a:latin typeface="Garamond" charset="0"/>
                <a:ea typeface="新宋体" panose="02010609030101010101" pitchFamily="49" charset="-122"/>
                <a:cs typeface="新宋体" panose="02010609030101010101" pitchFamily="49" charset="-122"/>
              </a:defRPr>
            </a:lvl6pPr>
            <a:lvl7pPr marL="914400" algn="l" rtl="0" fontAlgn="base">
              <a:spcBef>
                <a:spcPct val="0"/>
              </a:spcBef>
              <a:spcAft>
                <a:spcPct val="0"/>
              </a:spcAft>
              <a:defRPr sz="3200">
                <a:solidFill>
                  <a:schemeClr val="tx2"/>
                </a:solidFill>
                <a:latin typeface="Garamond" charset="0"/>
                <a:ea typeface="新宋体" panose="02010609030101010101" pitchFamily="49" charset="-122"/>
                <a:cs typeface="新宋体" panose="02010609030101010101" pitchFamily="49" charset="-122"/>
              </a:defRPr>
            </a:lvl7pPr>
            <a:lvl8pPr marL="1371600" algn="l" rtl="0" fontAlgn="base">
              <a:spcBef>
                <a:spcPct val="0"/>
              </a:spcBef>
              <a:spcAft>
                <a:spcPct val="0"/>
              </a:spcAft>
              <a:defRPr sz="3200">
                <a:solidFill>
                  <a:schemeClr val="tx2"/>
                </a:solidFill>
                <a:latin typeface="Garamond" charset="0"/>
                <a:ea typeface="新宋体" panose="02010609030101010101" pitchFamily="49" charset="-122"/>
                <a:cs typeface="新宋体" panose="02010609030101010101" pitchFamily="49" charset="-122"/>
              </a:defRPr>
            </a:lvl8pPr>
            <a:lvl9pPr marL="1828800" algn="l" rtl="0" fontAlgn="base">
              <a:spcBef>
                <a:spcPct val="0"/>
              </a:spcBef>
              <a:spcAft>
                <a:spcPct val="0"/>
              </a:spcAft>
              <a:defRPr sz="3200">
                <a:solidFill>
                  <a:schemeClr val="tx2"/>
                </a:solidFill>
                <a:latin typeface="Garamond" charset="0"/>
                <a:ea typeface="新宋体" panose="02010609030101010101" pitchFamily="49" charset="-122"/>
                <a:cs typeface="新宋体" panose="02010609030101010101" pitchFamily="49" charset="-122"/>
              </a:defRPr>
            </a:lvl9pPr>
          </a:lstStyle>
          <a:p>
            <a:pPr marL="342900" indent="-342900" algn="just" eaLnBrk="1" hangingPunct="1">
              <a:spcBef>
                <a:spcPct val="20000"/>
              </a:spcBef>
              <a:buClr>
                <a:srgbClr val="C00000"/>
              </a:buClr>
              <a:buSzPct val="90000"/>
            </a:pPr>
            <a:r>
              <a:rPr lang="zh-CN" altLang="en-US" dirty="0">
                <a:solidFill>
                  <a:srgbClr val="C00000"/>
                </a:solidFill>
                <a:latin typeface="Courier New" pitchFamily="49" charset="0"/>
                <a:ea typeface="+mn-ea"/>
                <a:cs typeface="+mn-cs"/>
              </a:rPr>
              <a:t>行为主义</a:t>
            </a:r>
          </a:p>
        </p:txBody>
      </p:sp>
    </p:spTree>
    <p:extLst>
      <p:ext uri="{BB962C8B-B14F-4D97-AF65-F5344CB8AC3E}">
        <p14:creationId xmlns:p14="http://schemas.microsoft.com/office/powerpoint/2010/main" val="813478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三学派间的争论</a:t>
            </a:r>
          </a:p>
        </p:txBody>
      </p:sp>
      <p:sp>
        <p:nvSpPr>
          <p:cNvPr id="3" name="内容占位符 2"/>
          <p:cNvSpPr>
            <a:spLocks noGrp="1"/>
          </p:cNvSpPr>
          <p:nvPr>
            <p:ph idx="4294967295"/>
          </p:nvPr>
        </p:nvSpPr>
        <p:spPr>
          <a:xfrm>
            <a:off x="323528" y="1196752"/>
            <a:ext cx="7924800" cy="4968875"/>
          </a:xfrm>
        </p:spPr>
        <p:txBody>
          <a:bodyPr/>
          <a:lstStyle/>
          <a:p>
            <a:r>
              <a:rPr lang="zh-CN" altLang="en-US" sz="2800" b="1" dirty="0"/>
              <a:t>对人工智能方法的争论</a:t>
            </a:r>
            <a:endParaRPr lang="en-US" altLang="zh-CN" sz="2800" b="1" dirty="0"/>
          </a:p>
          <a:p>
            <a:endParaRPr lang="en-US" altLang="zh-CN" dirty="0">
              <a:solidFill>
                <a:srgbClr val="FF0000"/>
              </a:solidFill>
            </a:endParaRPr>
          </a:p>
          <a:p>
            <a:endParaRPr lang="en-US" altLang="zh-CN" dirty="0">
              <a:solidFill>
                <a:srgbClr val="FF0000"/>
              </a:solidFill>
            </a:endParaRPr>
          </a:p>
          <a:p>
            <a:endParaRPr lang="en-US" altLang="zh-CN" dirty="0">
              <a:solidFill>
                <a:srgbClr val="FF0000"/>
              </a:solidFill>
            </a:endParaRPr>
          </a:p>
          <a:p>
            <a:endParaRPr lang="en-US" altLang="zh-CN" b="1" dirty="0"/>
          </a:p>
          <a:p>
            <a:r>
              <a:rPr lang="zh-CN" altLang="en-US" sz="2800" b="1" dirty="0"/>
              <a:t>对人工智能技术路线的争论</a:t>
            </a:r>
          </a:p>
          <a:p>
            <a:endParaRPr lang="zh-CN" altLang="en-US" dirty="0">
              <a:solidFill>
                <a:srgbClr val="FF0000"/>
              </a:solidFill>
            </a:endParaRPr>
          </a:p>
        </p:txBody>
      </p:sp>
      <p:sp>
        <p:nvSpPr>
          <p:cNvPr id="6" name="Rectangle 3"/>
          <p:cNvSpPr txBox="1">
            <a:spLocks noChangeArrowheads="1"/>
          </p:cNvSpPr>
          <p:nvPr/>
        </p:nvSpPr>
        <p:spPr bwMode="auto">
          <a:xfrm>
            <a:off x="661988" y="1911502"/>
            <a:ext cx="5943600" cy="12554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chemeClr val="accent1"/>
              </a:buClr>
              <a:buSzPct val="65000"/>
              <a:buFont typeface="Wingdings" panose="05000000000000000000" pitchFamily="2" charset="2"/>
              <a:buChar char="n"/>
              <a:defRPr sz="2400">
                <a:solidFill>
                  <a:schemeClr val="tx1"/>
                </a:solidFill>
                <a:latin typeface="+mn-lt"/>
                <a:ea typeface="MS PGothic" panose="020B0600070205080204" pitchFamily="34" charset="-128"/>
                <a:cs typeface="+mn-cs"/>
              </a:defRPr>
            </a:lvl1pPr>
            <a:lvl2pPr marL="669925" indent="-325755" algn="l" rtl="0" eaLnBrk="0" fontAlgn="base" hangingPunct="0">
              <a:spcBef>
                <a:spcPct val="20000"/>
              </a:spcBef>
              <a:spcAft>
                <a:spcPct val="0"/>
              </a:spcAft>
              <a:buClr>
                <a:schemeClr val="accent2"/>
              </a:buClr>
              <a:buSzPct val="60000"/>
              <a:buFont typeface="Wingdings" panose="05000000000000000000" pitchFamily="2" charset="2"/>
              <a:buChar char="q"/>
              <a:defRPr sz="2000">
                <a:solidFill>
                  <a:schemeClr val="tx1"/>
                </a:solidFill>
                <a:latin typeface="+mn-lt"/>
                <a:ea typeface="+mn-ea"/>
                <a:cs typeface="+mn-cs"/>
              </a:defRPr>
            </a:lvl2pPr>
            <a:lvl3pPr marL="1022350" indent="-351155" algn="l" rtl="0" eaLnBrk="0" fontAlgn="base" hangingPunct="0">
              <a:spcBef>
                <a:spcPct val="20000"/>
              </a:spcBef>
              <a:spcAft>
                <a:spcPct val="0"/>
              </a:spcAft>
              <a:buClr>
                <a:schemeClr val="accent1"/>
              </a:buClr>
              <a:buSzPct val="65000"/>
              <a:buFont typeface="Wingdings" panose="05000000000000000000" pitchFamily="2" charset="2"/>
              <a:buChar char="n"/>
              <a:defRPr sz="2000">
                <a:solidFill>
                  <a:schemeClr val="tx1"/>
                </a:solidFill>
                <a:latin typeface="+mn-lt"/>
                <a:ea typeface="+mn-ea"/>
                <a:cs typeface="+mn-cs"/>
              </a:defRPr>
            </a:lvl3pPr>
            <a:lvl4pPr marL="1339850" indent="-316230" algn="l" rtl="0" eaLnBrk="0" fontAlgn="base" hangingPunct="0">
              <a:spcBef>
                <a:spcPct val="20000"/>
              </a:spcBef>
              <a:spcAft>
                <a:spcPct val="0"/>
              </a:spcAft>
              <a:buClr>
                <a:schemeClr val="accent2"/>
              </a:buClr>
              <a:buSzPct val="70000"/>
              <a:buFont typeface="Wingdings" panose="05000000000000000000" pitchFamily="2" charset="2"/>
              <a:buChar char="q"/>
              <a:defRPr sz="2000">
                <a:solidFill>
                  <a:schemeClr val="tx1"/>
                </a:solidFill>
                <a:latin typeface="+mn-lt"/>
                <a:ea typeface="+mn-ea"/>
                <a:cs typeface="+mn-cs"/>
              </a:defRPr>
            </a:lvl4pPr>
            <a:lvl5pPr marL="1681480" indent="-339725" algn="l" rtl="0" eaLnBrk="0" fontAlgn="base" hangingPunct="0">
              <a:spcBef>
                <a:spcPct val="20000"/>
              </a:spcBef>
              <a:spcAft>
                <a:spcPct val="0"/>
              </a:spcAft>
              <a:buClr>
                <a:schemeClr val="accent1"/>
              </a:buClr>
              <a:buSzPct val="75000"/>
              <a:buFont typeface="Wingdings" panose="05000000000000000000" pitchFamily="2" charset="2"/>
              <a:buChar char="§"/>
              <a:defRPr sz="1600">
                <a:solidFill>
                  <a:schemeClr val="tx1"/>
                </a:solidFill>
                <a:latin typeface="+mn-lt"/>
                <a:ea typeface="+mn-ea"/>
                <a:cs typeface="+mn-cs"/>
              </a:defRPr>
            </a:lvl5pPr>
            <a:lvl6pPr marL="21386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6pPr>
            <a:lvl7pPr marL="25958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7pPr>
            <a:lvl8pPr marL="30530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8pPr>
            <a:lvl9pPr marL="3510280" indent="-339725" algn="l" rtl="0" fontAlgn="base">
              <a:spcBef>
                <a:spcPct val="20000"/>
              </a:spcBef>
              <a:spcAft>
                <a:spcPct val="0"/>
              </a:spcAft>
              <a:buClr>
                <a:schemeClr val="accent1"/>
              </a:buClr>
              <a:buSzPct val="75000"/>
              <a:buFont typeface="Wingdings" panose="05000000000000000000" charset="0"/>
              <a:buChar char="§"/>
              <a:defRPr sz="1600">
                <a:solidFill>
                  <a:schemeClr val="tx1"/>
                </a:solidFill>
                <a:latin typeface="+mn-lt"/>
                <a:ea typeface="+mn-ea"/>
                <a:cs typeface="+mn-cs"/>
              </a:defRPr>
            </a:lvl9pPr>
          </a:lstStyle>
          <a:p>
            <a:pPr marL="0" indent="0" eaLnBrk="1" hangingPunct="1">
              <a:lnSpc>
                <a:spcPct val="90000"/>
              </a:lnSpc>
              <a:buNone/>
            </a:pPr>
            <a:r>
              <a:rPr lang="zh-CN" altLang="en-US" dirty="0">
                <a:latin typeface="Courier New" pitchFamily="49" charset="0"/>
                <a:ea typeface="+mn-ea"/>
              </a:rPr>
              <a:t>符号主义：  功能模拟方法</a:t>
            </a:r>
          </a:p>
          <a:p>
            <a:pPr marL="0" indent="0" eaLnBrk="1" hangingPunct="1">
              <a:lnSpc>
                <a:spcPct val="90000"/>
              </a:lnSpc>
              <a:buNone/>
            </a:pPr>
            <a:r>
              <a:rPr lang="zh-CN" altLang="en-US" dirty="0">
                <a:latin typeface="Courier New" pitchFamily="49" charset="0"/>
                <a:ea typeface="+mn-ea"/>
              </a:rPr>
              <a:t>连结主义：  结构模拟方法</a:t>
            </a:r>
          </a:p>
          <a:p>
            <a:pPr marL="0" indent="0" eaLnBrk="1" hangingPunct="1">
              <a:lnSpc>
                <a:spcPct val="90000"/>
              </a:lnSpc>
              <a:buNone/>
            </a:pPr>
            <a:r>
              <a:rPr lang="zh-CN" altLang="en-US" dirty="0">
                <a:latin typeface="Courier New" pitchFamily="49" charset="0"/>
                <a:ea typeface="+mn-ea"/>
              </a:rPr>
              <a:t>行为主义：  行为模拟方法</a:t>
            </a:r>
          </a:p>
        </p:txBody>
      </p:sp>
      <p:sp>
        <p:nvSpPr>
          <p:cNvPr id="8" name="Rectangle 6"/>
          <p:cNvSpPr>
            <a:spLocks noChangeArrowheads="1"/>
          </p:cNvSpPr>
          <p:nvPr/>
        </p:nvSpPr>
        <p:spPr bwMode="auto">
          <a:xfrm>
            <a:off x="725110" y="4700612"/>
            <a:ext cx="259080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9pPr>
          </a:lstStyle>
          <a:p>
            <a:pPr marL="0" indent="0" eaLnBrk="1" hangingPunct="1">
              <a:spcBef>
                <a:spcPct val="20000"/>
              </a:spcBef>
              <a:buClr>
                <a:srgbClr val="00FFFF"/>
              </a:buClr>
              <a:buSzPct val="90000"/>
            </a:pPr>
            <a:r>
              <a:rPr lang="zh-CN" altLang="en-US" b="0" dirty="0">
                <a:latin typeface="Courier New" pitchFamily="49" charset="0"/>
                <a:ea typeface="+mn-ea"/>
              </a:rPr>
              <a:t>专用路线 </a:t>
            </a:r>
          </a:p>
          <a:p>
            <a:pPr marL="0" indent="0" eaLnBrk="1" hangingPunct="1">
              <a:spcBef>
                <a:spcPct val="20000"/>
              </a:spcBef>
              <a:buClr>
                <a:srgbClr val="00FFFF"/>
              </a:buClr>
              <a:buSzPct val="90000"/>
            </a:pPr>
            <a:r>
              <a:rPr lang="zh-CN" altLang="en-US" b="0" dirty="0">
                <a:latin typeface="Courier New" pitchFamily="49" charset="0"/>
                <a:ea typeface="+mn-ea"/>
              </a:rPr>
              <a:t>通用路线</a:t>
            </a:r>
          </a:p>
        </p:txBody>
      </p:sp>
      <p:sp>
        <p:nvSpPr>
          <p:cNvPr id="9" name="Rectangle 7"/>
          <p:cNvSpPr>
            <a:spLocks noChangeArrowheads="1"/>
          </p:cNvSpPr>
          <p:nvPr/>
        </p:nvSpPr>
        <p:spPr bwMode="auto">
          <a:xfrm>
            <a:off x="6372200" y="4077072"/>
            <a:ext cx="1775942" cy="8640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defRPr kumimoji="1" sz="2400" b="1">
                <a:solidFill>
                  <a:schemeClr val="tx1"/>
                </a:solidFill>
                <a:latin typeface="Times New Roman" panose="02020603050405020304" pitchFamily="18" charset="0"/>
                <a:ea typeface="楷体_GB2312" pitchFamily="49" charset="-122"/>
              </a:defRPr>
            </a:lvl1pPr>
            <a:lvl2pPr marL="742950" indent="-285750" eaLnBrk="0" hangingPunct="0">
              <a:defRPr kumimoji="1" sz="2400" b="1">
                <a:solidFill>
                  <a:schemeClr val="tx1"/>
                </a:solidFill>
                <a:latin typeface="Times New Roman" panose="02020603050405020304" pitchFamily="18" charset="0"/>
                <a:ea typeface="楷体_GB2312" pitchFamily="49" charset="-122"/>
              </a:defRPr>
            </a:lvl2pPr>
            <a:lvl3pPr marL="1143000" indent="-228600" eaLnBrk="0" hangingPunct="0">
              <a:defRPr kumimoji="1" sz="2400" b="1">
                <a:solidFill>
                  <a:schemeClr val="tx1"/>
                </a:solidFill>
                <a:latin typeface="Times New Roman" panose="02020603050405020304" pitchFamily="18" charset="0"/>
                <a:ea typeface="楷体_GB2312" pitchFamily="49" charset="-122"/>
              </a:defRPr>
            </a:lvl3pPr>
            <a:lvl4pPr marL="1600200" indent="-228600" eaLnBrk="0" hangingPunct="0">
              <a:defRPr kumimoji="1" sz="2400" b="1">
                <a:solidFill>
                  <a:schemeClr val="tx1"/>
                </a:solidFill>
                <a:latin typeface="Times New Roman" panose="02020603050405020304" pitchFamily="18" charset="0"/>
                <a:ea typeface="楷体_GB2312" pitchFamily="49" charset="-122"/>
              </a:defRPr>
            </a:lvl4pPr>
            <a:lvl5pPr marL="2057400" indent="-228600" eaLnBrk="0" hangingPunct="0">
              <a:defRPr kumimoji="1" sz="2400" b="1">
                <a:solidFill>
                  <a:schemeClr val="tx1"/>
                </a:solidFill>
                <a:latin typeface="Times New Roman" panose="02020603050405020304" pitchFamily="18" charset="0"/>
                <a:ea typeface="楷体_GB2312" pitchFamily="49" charset="-122"/>
              </a:defRPr>
            </a:lvl5pPr>
            <a:lvl6pPr marL="25146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6pPr>
            <a:lvl7pPr marL="29718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7pPr>
            <a:lvl8pPr marL="34290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8pPr>
            <a:lvl9pPr marL="3886200" indent="-228600" eaLnBrk="0" fontAlgn="base" hangingPunct="0">
              <a:lnSpc>
                <a:spcPct val="80000"/>
              </a:lnSpc>
              <a:spcBef>
                <a:spcPct val="50000"/>
              </a:spcBef>
              <a:spcAft>
                <a:spcPct val="0"/>
              </a:spcAft>
              <a:buChar char="•"/>
              <a:defRPr kumimoji="1" sz="2400" b="1">
                <a:solidFill>
                  <a:schemeClr val="tx1"/>
                </a:solidFill>
                <a:latin typeface="Times New Roman" panose="02020603050405020304" pitchFamily="18" charset="0"/>
                <a:ea typeface="楷体_GB2312" pitchFamily="49" charset="-122"/>
              </a:defRPr>
            </a:lvl9pPr>
          </a:lstStyle>
          <a:p>
            <a:pPr marL="0" indent="0" eaLnBrk="1" hangingPunct="1">
              <a:lnSpc>
                <a:spcPct val="100000"/>
              </a:lnSpc>
              <a:spcBef>
                <a:spcPct val="20000"/>
              </a:spcBef>
              <a:buClr>
                <a:srgbClr val="00FFFF"/>
              </a:buClr>
              <a:buSzPct val="90000"/>
            </a:pPr>
            <a:r>
              <a:rPr lang="zh-CN" altLang="en-US" b="0" dirty="0">
                <a:latin typeface="Courier New" pitchFamily="49" charset="0"/>
                <a:ea typeface="+mn-ea"/>
              </a:rPr>
              <a:t>硬件路线</a:t>
            </a:r>
          </a:p>
          <a:p>
            <a:pPr marL="0" indent="0" eaLnBrk="1" hangingPunct="1">
              <a:lnSpc>
                <a:spcPct val="100000"/>
              </a:lnSpc>
              <a:spcBef>
                <a:spcPct val="20000"/>
              </a:spcBef>
              <a:buClr>
                <a:srgbClr val="00FFFF"/>
              </a:buClr>
              <a:buSzPct val="90000"/>
            </a:pPr>
            <a:r>
              <a:rPr lang="zh-CN" altLang="en-US" b="0" dirty="0">
                <a:latin typeface="Courier New" pitchFamily="49" charset="0"/>
                <a:ea typeface="+mn-ea"/>
              </a:rPr>
              <a:t>软件路线</a:t>
            </a:r>
          </a:p>
        </p:txBody>
      </p:sp>
      <p:pic>
        <p:nvPicPr>
          <p:cNvPr id="5" name="图片 4"/>
          <p:cNvPicPr>
            <a:picLocks noChangeAspect="1"/>
          </p:cNvPicPr>
          <p:nvPr/>
        </p:nvPicPr>
        <p:blipFill>
          <a:blip r:embed="rId3"/>
          <a:stretch>
            <a:fillRect/>
          </a:stretch>
        </p:blipFill>
        <p:spPr>
          <a:xfrm>
            <a:off x="5395855" y="1198981"/>
            <a:ext cx="3096386" cy="2854973"/>
          </a:xfrm>
          <a:prstGeom prst="rect">
            <a:avLst/>
          </a:prstGeom>
        </p:spPr>
      </p:pic>
      <p:pic>
        <p:nvPicPr>
          <p:cNvPr id="7" name="图片 6"/>
          <p:cNvPicPr>
            <a:picLocks noChangeAspect="1"/>
          </p:cNvPicPr>
          <p:nvPr/>
        </p:nvPicPr>
        <p:blipFill>
          <a:blip r:embed="rId4"/>
          <a:stretch>
            <a:fillRect/>
          </a:stretch>
        </p:blipFill>
        <p:spPr>
          <a:xfrm>
            <a:off x="4212053" y="4940942"/>
            <a:ext cx="4924967" cy="1917058"/>
          </a:xfrm>
          <a:prstGeom prst="rect">
            <a:avLst/>
          </a:prstGeom>
        </p:spPr>
      </p:pic>
    </p:spTree>
    <p:extLst>
      <p:ext uri="{BB962C8B-B14F-4D97-AF65-F5344CB8AC3E}">
        <p14:creationId xmlns:p14="http://schemas.microsoft.com/office/powerpoint/2010/main" val="1413379318"/>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a:spLocks noGrp="1"/>
          </p:cNvSpPr>
          <p:nvPr>
            <p:ph type="title"/>
          </p:nvPr>
        </p:nvSpPr>
        <p:spPr>
          <a:xfrm>
            <a:off x="1042988" y="188913"/>
            <a:ext cx="7058025" cy="719137"/>
          </a:xfrm>
        </p:spPr>
        <p:txBody>
          <a:bodyPr/>
          <a:lstStyle/>
          <a:p>
            <a:r>
              <a:rPr lang="zh-CN" altLang="en-US" dirty="0">
                <a:latin typeface="微软雅黑" panose="020B0503020204020204" pitchFamily="34" charset="-122"/>
                <a:ea typeface="微软雅黑" panose="020B0503020204020204" pitchFamily="34" charset="-122"/>
              </a:rPr>
              <a:t>从</a:t>
            </a:r>
            <a:r>
              <a:rPr lang="en-US" altLang="zh-CN" dirty="0" err="1">
                <a:latin typeface="微软雅黑" panose="020B0503020204020204" pitchFamily="34" charset="-122"/>
                <a:ea typeface="微软雅黑" panose="020B0503020204020204" pitchFamily="34" charset="-122"/>
              </a:rPr>
              <a:t>AlphaGO</a:t>
            </a:r>
            <a:r>
              <a:rPr lang="zh-CN" altLang="en-US" dirty="0">
                <a:latin typeface="微软雅黑" panose="020B0503020204020204" pitchFamily="34" charset="-122"/>
                <a:ea typeface="微软雅黑" panose="020B0503020204020204" pitchFamily="34" charset="-122"/>
              </a:rPr>
              <a:t>说起</a:t>
            </a:r>
          </a:p>
        </p:txBody>
      </p:sp>
      <p:pic>
        <p:nvPicPr>
          <p:cNvPr id="4" name="图片 3"/>
          <p:cNvPicPr>
            <a:picLocks noChangeAspect="1"/>
          </p:cNvPicPr>
          <p:nvPr/>
        </p:nvPicPr>
        <p:blipFill>
          <a:blip r:embed="rId2"/>
          <a:stretch>
            <a:fillRect/>
          </a:stretch>
        </p:blipFill>
        <p:spPr>
          <a:xfrm>
            <a:off x="0" y="1115919"/>
            <a:ext cx="3563888" cy="5723659"/>
          </a:xfrm>
          <a:prstGeom prst="rect">
            <a:avLst/>
          </a:prstGeom>
        </p:spPr>
      </p:pic>
      <p:pic>
        <p:nvPicPr>
          <p:cNvPr id="6" name="图片 5"/>
          <p:cNvPicPr>
            <a:picLocks noChangeAspect="1"/>
          </p:cNvPicPr>
          <p:nvPr/>
        </p:nvPicPr>
        <p:blipFill>
          <a:blip r:embed="rId3"/>
          <a:stretch>
            <a:fillRect/>
          </a:stretch>
        </p:blipFill>
        <p:spPr>
          <a:xfrm>
            <a:off x="3538711" y="1156012"/>
            <a:ext cx="3488285" cy="736585"/>
          </a:xfrm>
          <a:prstGeom prst="rect">
            <a:avLst/>
          </a:prstGeom>
        </p:spPr>
      </p:pic>
      <p:pic>
        <p:nvPicPr>
          <p:cNvPr id="11" name="图片 10"/>
          <p:cNvPicPr>
            <a:picLocks noChangeAspect="1"/>
          </p:cNvPicPr>
          <p:nvPr/>
        </p:nvPicPr>
        <p:blipFill>
          <a:blip r:embed="rId4"/>
          <a:stretch>
            <a:fillRect/>
          </a:stretch>
        </p:blipFill>
        <p:spPr>
          <a:xfrm>
            <a:off x="4716016" y="4679522"/>
            <a:ext cx="4192136" cy="723230"/>
          </a:xfrm>
          <a:prstGeom prst="rect">
            <a:avLst/>
          </a:prstGeom>
        </p:spPr>
      </p:pic>
      <p:pic>
        <p:nvPicPr>
          <p:cNvPr id="13" name="图片 12"/>
          <p:cNvPicPr>
            <a:picLocks noChangeAspect="1"/>
          </p:cNvPicPr>
          <p:nvPr/>
        </p:nvPicPr>
        <p:blipFill>
          <a:blip r:embed="rId5"/>
          <a:stretch>
            <a:fillRect/>
          </a:stretch>
        </p:blipFill>
        <p:spPr>
          <a:xfrm>
            <a:off x="4499992" y="5864625"/>
            <a:ext cx="4243310" cy="640712"/>
          </a:xfrm>
          <a:prstGeom prst="rect">
            <a:avLst/>
          </a:prstGeom>
        </p:spPr>
      </p:pic>
      <p:pic>
        <p:nvPicPr>
          <p:cNvPr id="14" name="图片 13"/>
          <p:cNvPicPr>
            <a:picLocks noChangeAspect="1"/>
          </p:cNvPicPr>
          <p:nvPr/>
        </p:nvPicPr>
        <p:blipFill>
          <a:blip r:embed="rId6"/>
          <a:stretch>
            <a:fillRect/>
          </a:stretch>
        </p:blipFill>
        <p:spPr>
          <a:xfrm>
            <a:off x="5580112" y="4176362"/>
            <a:ext cx="3487252" cy="225935"/>
          </a:xfrm>
          <a:prstGeom prst="rect">
            <a:avLst/>
          </a:prstGeom>
        </p:spPr>
      </p:pic>
      <p:pic>
        <p:nvPicPr>
          <p:cNvPr id="5" name="图片 4"/>
          <p:cNvPicPr>
            <a:picLocks noChangeAspect="1"/>
          </p:cNvPicPr>
          <p:nvPr/>
        </p:nvPicPr>
        <p:blipFill>
          <a:blip r:embed="rId7"/>
          <a:stretch>
            <a:fillRect/>
          </a:stretch>
        </p:blipFill>
        <p:spPr>
          <a:xfrm>
            <a:off x="6084168" y="1485268"/>
            <a:ext cx="2876606" cy="2617036"/>
          </a:xfrm>
          <a:prstGeom prst="rect">
            <a:avLst/>
          </a:prstGeom>
        </p:spPr>
      </p:pic>
      <p:pic>
        <p:nvPicPr>
          <p:cNvPr id="15" name="图片 14"/>
          <p:cNvPicPr>
            <a:picLocks noChangeAspect="1"/>
          </p:cNvPicPr>
          <p:nvPr/>
        </p:nvPicPr>
        <p:blipFill>
          <a:blip r:embed="rId8"/>
          <a:stretch>
            <a:fillRect/>
          </a:stretch>
        </p:blipFill>
        <p:spPr>
          <a:xfrm>
            <a:off x="3691622" y="2116234"/>
            <a:ext cx="2425037" cy="1744813"/>
          </a:xfrm>
          <a:prstGeom prst="rect">
            <a:avLst/>
          </a:prstGeom>
        </p:spPr>
      </p:pic>
    </p:spTree>
    <p:extLst>
      <p:ext uri="{BB962C8B-B14F-4D97-AF65-F5344CB8AC3E}">
        <p14:creationId xmlns:p14="http://schemas.microsoft.com/office/powerpoint/2010/main" val="3704093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人工智能的三种级别</a:t>
            </a:r>
          </a:p>
        </p:txBody>
      </p:sp>
      <p:sp>
        <p:nvSpPr>
          <p:cNvPr id="5" name="矩形 4"/>
          <p:cNvSpPr/>
          <p:nvPr/>
        </p:nvSpPr>
        <p:spPr>
          <a:xfrm>
            <a:off x="917710" y="2092771"/>
            <a:ext cx="1872208" cy="14401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擅长于单个方面的</a:t>
            </a:r>
            <a:r>
              <a:rPr lang="zh-CN" altLang="en-US" sz="2000" dirty="0" smtClean="0">
                <a:solidFill>
                  <a:schemeClr val="tx1"/>
                </a:solidFill>
                <a:latin typeface="微软雅黑" panose="020B0503020204020204" pitchFamily="34" charset="-122"/>
                <a:ea typeface="微软雅黑" panose="020B0503020204020204" pitchFamily="34" charset="-122"/>
              </a:rPr>
              <a:t>人工智能</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6" name="矩形 5"/>
          <p:cNvSpPr/>
          <p:nvPr/>
        </p:nvSpPr>
        <p:spPr>
          <a:xfrm>
            <a:off x="3608951" y="2102008"/>
            <a:ext cx="1872208" cy="14401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人类级别</a:t>
            </a:r>
            <a:r>
              <a:rPr lang="zh-CN" altLang="en-US" sz="2000" dirty="0" smtClean="0">
                <a:solidFill>
                  <a:schemeClr val="tx1"/>
                </a:solidFill>
                <a:latin typeface="微软雅黑" panose="020B0503020204020204" pitchFamily="34" charset="-122"/>
                <a:ea typeface="微软雅黑" panose="020B0503020204020204" pitchFamily="34" charset="-122"/>
              </a:rPr>
              <a:t>的</a:t>
            </a:r>
            <a:endParaRPr lang="en-US" altLang="zh-CN" sz="2000" dirty="0" smtClean="0">
              <a:solidFill>
                <a:schemeClr val="tx1"/>
              </a:solidFill>
              <a:latin typeface="微软雅黑" panose="020B0503020204020204" pitchFamily="34" charset="-122"/>
              <a:ea typeface="微软雅黑" panose="020B0503020204020204" pitchFamily="34" charset="-122"/>
            </a:endParaRPr>
          </a:p>
          <a:p>
            <a:pPr algn="ctr"/>
            <a:r>
              <a:rPr lang="zh-CN" altLang="en-US" sz="2000" dirty="0" smtClean="0">
                <a:solidFill>
                  <a:schemeClr val="tx1"/>
                </a:solidFill>
                <a:latin typeface="微软雅黑" panose="020B0503020204020204" pitchFamily="34" charset="-122"/>
                <a:ea typeface="微软雅黑" panose="020B0503020204020204" pitchFamily="34" charset="-122"/>
              </a:rPr>
              <a:t>人工智能</a:t>
            </a:r>
            <a:endParaRPr lang="zh-CN" altLang="en-US" sz="2000" dirty="0">
              <a:solidFill>
                <a:schemeClr val="tx1"/>
              </a:solidFill>
              <a:latin typeface="微软雅黑" panose="020B0503020204020204" pitchFamily="34" charset="-122"/>
              <a:ea typeface="微软雅黑" panose="020B0503020204020204" pitchFamily="34" charset="-122"/>
            </a:endParaRPr>
          </a:p>
        </p:txBody>
      </p:sp>
      <p:sp>
        <p:nvSpPr>
          <p:cNvPr id="7" name="矩形 6"/>
          <p:cNvSpPr/>
          <p:nvPr/>
        </p:nvSpPr>
        <p:spPr>
          <a:xfrm>
            <a:off x="6333118" y="2102008"/>
            <a:ext cx="1872208" cy="144016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000" dirty="0">
                <a:solidFill>
                  <a:schemeClr val="tx1"/>
                </a:solidFill>
                <a:latin typeface="微软雅黑" panose="020B0503020204020204" pitchFamily="34" charset="-122"/>
                <a:ea typeface="微软雅黑" panose="020B0503020204020204" pitchFamily="34" charset="-122"/>
              </a:rPr>
              <a:t>几乎所有领域都比人类大脑聪明得多</a:t>
            </a:r>
          </a:p>
        </p:txBody>
      </p:sp>
      <p:sp>
        <p:nvSpPr>
          <p:cNvPr id="8" name="矩形 7"/>
          <p:cNvSpPr/>
          <p:nvPr/>
        </p:nvSpPr>
        <p:spPr>
          <a:xfrm>
            <a:off x="1133734" y="1372691"/>
            <a:ext cx="1296144" cy="576064"/>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弱</a:t>
            </a:r>
            <a:r>
              <a:rPr lang="en-US" altLang="zh-CN" sz="2400" dirty="0">
                <a:solidFill>
                  <a:srgbClr val="FF0000"/>
                </a:solidFill>
                <a:latin typeface="微软雅黑" panose="020B0503020204020204" pitchFamily="34" charset="-122"/>
                <a:ea typeface="微软雅黑" panose="020B0503020204020204" pitchFamily="34" charset="-122"/>
              </a:rPr>
              <a:t>AI</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9" name="矩形 8"/>
          <p:cNvSpPr/>
          <p:nvPr/>
        </p:nvSpPr>
        <p:spPr>
          <a:xfrm>
            <a:off x="3896983" y="1381928"/>
            <a:ext cx="1296144" cy="576064"/>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强</a:t>
            </a:r>
            <a:r>
              <a:rPr lang="en-US" altLang="zh-CN" sz="2400" dirty="0">
                <a:solidFill>
                  <a:srgbClr val="FF0000"/>
                </a:solidFill>
                <a:latin typeface="微软雅黑" panose="020B0503020204020204" pitchFamily="34" charset="-122"/>
                <a:ea typeface="微软雅黑" panose="020B0503020204020204" pitchFamily="34" charset="-122"/>
              </a:rPr>
              <a:t>AI</a:t>
            </a:r>
            <a:endParaRPr lang="zh-CN" altLang="en-US" sz="2400" dirty="0">
              <a:solidFill>
                <a:srgbClr val="FF0000"/>
              </a:solidFill>
              <a:latin typeface="微软雅黑" panose="020B0503020204020204" pitchFamily="34" charset="-122"/>
              <a:ea typeface="微软雅黑" panose="020B0503020204020204" pitchFamily="34" charset="-122"/>
            </a:endParaRPr>
          </a:p>
        </p:txBody>
      </p:sp>
      <p:sp>
        <p:nvSpPr>
          <p:cNvPr id="10" name="矩形 9"/>
          <p:cNvSpPr/>
          <p:nvPr/>
        </p:nvSpPr>
        <p:spPr>
          <a:xfrm>
            <a:off x="6621150" y="1381928"/>
            <a:ext cx="1296144" cy="576064"/>
          </a:xfrm>
          <a:prstGeom prst="rect">
            <a:avLst/>
          </a:prstGeom>
          <a:gradFill>
            <a:gsLst>
              <a:gs pos="0">
                <a:srgbClr val="5E9EFF"/>
              </a:gs>
              <a:gs pos="39999">
                <a:srgbClr val="85C2FF"/>
              </a:gs>
              <a:gs pos="70000">
                <a:srgbClr val="C4D6EB"/>
              </a:gs>
              <a:gs pos="100000">
                <a:srgbClr val="FFEBFA"/>
              </a:gs>
            </a:gsLst>
            <a:lin ang="16200000" scaled="0"/>
          </a:gra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zh-CN" altLang="en-US" sz="2400" dirty="0">
                <a:solidFill>
                  <a:srgbClr val="FF0000"/>
                </a:solidFill>
                <a:latin typeface="微软雅黑" panose="020B0503020204020204" pitchFamily="34" charset="-122"/>
                <a:ea typeface="微软雅黑" panose="020B0503020204020204" pitchFamily="34" charset="-122"/>
              </a:rPr>
              <a:t>超</a:t>
            </a:r>
            <a:r>
              <a:rPr lang="en-US" altLang="zh-CN" sz="2400" dirty="0">
                <a:solidFill>
                  <a:srgbClr val="FF0000"/>
                </a:solidFill>
                <a:latin typeface="微软雅黑" panose="020B0503020204020204" pitchFamily="34" charset="-122"/>
                <a:ea typeface="微软雅黑" panose="020B0503020204020204" pitchFamily="34" charset="-122"/>
              </a:rPr>
              <a:t>AI</a:t>
            </a:r>
            <a:endParaRPr lang="zh-CN" altLang="en-US" sz="2400" dirty="0">
              <a:solidFill>
                <a:srgbClr val="FF0000"/>
              </a:solidFill>
              <a:latin typeface="微软雅黑" panose="020B0503020204020204" pitchFamily="34" charset="-122"/>
              <a:ea typeface="微软雅黑" panose="020B0503020204020204" pitchFamily="34" charset="-122"/>
            </a:endParaRPr>
          </a:p>
        </p:txBody>
      </p:sp>
      <p:pic>
        <p:nvPicPr>
          <p:cNvPr id="2050" name="Picture 2" descr="“alpha go”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6176" y="4125232"/>
            <a:ext cx="2555722" cy="270093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alpha go”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0305" y="4125232"/>
            <a:ext cx="5355831" cy="27327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p:cNvPicPr>
            <a:picLocks noChangeAspect="1"/>
          </p:cNvPicPr>
          <p:nvPr/>
        </p:nvPicPr>
        <p:blipFill>
          <a:blip r:embed="rId5"/>
          <a:stretch>
            <a:fillRect/>
          </a:stretch>
        </p:blipFill>
        <p:spPr>
          <a:xfrm>
            <a:off x="46394" y="3595523"/>
            <a:ext cx="2077334" cy="520957"/>
          </a:xfrm>
          <a:prstGeom prst="rect">
            <a:avLst/>
          </a:prstGeom>
        </p:spPr>
      </p:pic>
    </p:spTree>
    <p:extLst>
      <p:ext uri="{BB962C8B-B14F-4D97-AF65-F5344CB8AC3E}">
        <p14:creationId xmlns:p14="http://schemas.microsoft.com/office/powerpoint/2010/main" val="134957815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人工智能的发展</a:t>
            </a:r>
          </a:p>
        </p:txBody>
      </p:sp>
      <p:sp>
        <p:nvSpPr>
          <p:cNvPr id="3" name="内容占位符 2"/>
          <p:cNvSpPr>
            <a:spLocks noGrp="1"/>
          </p:cNvSpPr>
          <p:nvPr>
            <p:ph idx="4294967295"/>
          </p:nvPr>
        </p:nvSpPr>
        <p:spPr>
          <a:xfrm>
            <a:off x="158824" y="1196752"/>
            <a:ext cx="8229600" cy="508347"/>
          </a:xfrm>
        </p:spPr>
        <p:txBody>
          <a:bodyPr/>
          <a:lstStyle/>
          <a:p>
            <a:pPr marL="0" indent="0" eaLnBrk="1" hangingPunct="1">
              <a:buNone/>
            </a:pPr>
            <a:r>
              <a:rPr lang="zh-CN" altLang="en-US" sz="2400" dirty="0" smtClean="0">
                <a:latin typeface="+mn-ea"/>
              </a:rPr>
              <a:t>人工智能</a:t>
            </a:r>
            <a:r>
              <a:rPr lang="zh-CN" altLang="en-US" sz="2400" dirty="0">
                <a:latin typeface="+mn-ea"/>
              </a:rPr>
              <a:t>的发展史可以向前推到</a:t>
            </a:r>
            <a:r>
              <a:rPr lang="en-US" altLang="zh-CN" sz="2400" dirty="0">
                <a:latin typeface="+mn-ea"/>
              </a:rPr>
              <a:t>20</a:t>
            </a:r>
            <a:r>
              <a:rPr lang="zh-CN" altLang="en-US" sz="2400" dirty="0">
                <a:latin typeface="+mn-ea"/>
              </a:rPr>
              <a:t>世纪</a:t>
            </a:r>
            <a:r>
              <a:rPr lang="en-US" altLang="zh-CN" sz="2400" dirty="0">
                <a:latin typeface="+mn-ea"/>
              </a:rPr>
              <a:t>30</a:t>
            </a:r>
            <a:r>
              <a:rPr lang="zh-CN" altLang="en-US" sz="2400" dirty="0">
                <a:latin typeface="+mn-ea"/>
              </a:rPr>
              <a:t>年代。</a:t>
            </a:r>
          </a:p>
        </p:txBody>
      </p:sp>
      <p:pic>
        <p:nvPicPr>
          <p:cNvPr id="4" name="图片 3"/>
          <p:cNvPicPr>
            <a:picLocks noChangeAspect="1"/>
          </p:cNvPicPr>
          <p:nvPr/>
        </p:nvPicPr>
        <p:blipFill>
          <a:blip r:embed="rId3"/>
          <a:stretch>
            <a:fillRect/>
          </a:stretch>
        </p:blipFill>
        <p:spPr>
          <a:xfrm>
            <a:off x="5580112" y="1899677"/>
            <a:ext cx="3168352" cy="4385262"/>
          </a:xfrm>
          <a:prstGeom prst="rect">
            <a:avLst/>
          </a:prstGeom>
        </p:spPr>
      </p:pic>
      <p:sp>
        <p:nvSpPr>
          <p:cNvPr id="5" name="矩形 4"/>
          <p:cNvSpPr/>
          <p:nvPr/>
        </p:nvSpPr>
        <p:spPr>
          <a:xfrm>
            <a:off x="6456402" y="6347407"/>
            <a:ext cx="1415772" cy="369332"/>
          </a:xfrm>
          <a:prstGeom prst="rect">
            <a:avLst/>
          </a:prstGeom>
        </p:spPr>
        <p:txBody>
          <a:bodyPr wrap="none">
            <a:spAutoFit/>
          </a:bodyPr>
          <a:lstStyle/>
          <a:p>
            <a:r>
              <a:rPr lang="zh-CN" altLang="zh-CN" dirty="0">
                <a:solidFill>
                  <a:srgbClr val="000000"/>
                </a:solidFill>
                <a:ea typeface="Linux Libertine" charset="0"/>
              </a:rPr>
              <a:t>诺伯特·维纳</a:t>
            </a:r>
          </a:p>
        </p:txBody>
      </p:sp>
      <p:sp>
        <p:nvSpPr>
          <p:cNvPr id="9" name="矩形 8"/>
          <p:cNvSpPr/>
          <p:nvPr/>
        </p:nvSpPr>
        <p:spPr>
          <a:xfrm>
            <a:off x="35496" y="2258021"/>
            <a:ext cx="5400600" cy="17173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20000"/>
              </a:spcBef>
              <a:spcAft>
                <a:spcPct val="0"/>
              </a:spcAft>
              <a:buClr>
                <a:srgbClr val="C00000"/>
              </a:buClr>
              <a:buSzPct val="90000"/>
              <a:buFont typeface="Wingdings" pitchFamily="2" charset="2"/>
              <a:buNone/>
            </a:pPr>
            <a:r>
              <a:rPr lang="en-US" altLang="zh-CN" sz="2400" dirty="0">
                <a:latin typeface="+mn-ea"/>
              </a:rPr>
              <a:t>20</a:t>
            </a:r>
            <a:r>
              <a:rPr lang="zh-CN" altLang="en-US" sz="2400" dirty="0">
                <a:latin typeface="+mn-ea"/>
              </a:rPr>
              <a:t>世纪</a:t>
            </a:r>
            <a:r>
              <a:rPr lang="en-US" altLang="zh-CN" sz="2400" dirty="0">
                <a:latin typeface="+mn-ea"/>
              </a:rPr>
              <a:t>30</a:t>
            </a:r>
            <a:r>
              <a:rPr lang="zh-CN" altLang="en-US" sz="2400" dirty="0">
                <a:latin typeface="+mn-ea"/>
              </a:rPr>
              <a:t>年代和</a:t>
            </a:r>
            <a:r>
              <a:rPr lang="en-US" altLang="zh-CN" sz="2400" dirty="0">
                <a:latin typeface="+mn-ea"/>
              </a:rPr>
              <a:t>40</a:t>
            </a:r>
            <a:r>
              <a:rPr lang="zh-CN" altLang="en-US" sz="2400" dirty="0">
                <a:latin typeface="+mn-ea"/>
              </a:rPr>
              <a:t>年代</a:t>
            </a:r>
          </a:p>
          <a:p>
            <a:pPr fontAlgn="base">
              <a:spcBef>
                <a:spcPct val="20000"/>
              </a:spcBef>
              <a:spcAft>
                <a:spcPct val="0"/>
              </a:spcAft>
              <a:buClr>
                <a:srgbClr val="C00000"/>
              </a:buClr>
              <a:buSzPct val="90000"/>
              <a:buFont typeface="Wingdings" pitchFamily="2" charset="2"/>
              <a:buNone/>
            </a:pPr>
            <a:endParaRPr lang="en-US" altLang="zh-CN" sz="2400" dirty="0">
              <a:latin typeface="+mn-ea"/>
            </a:endParaRPr>
          </a:p>
          <a:p>
            <a:pPr fontAlgn="base">
              <a:spcBef>
                <a:spcPct val="20000"/>
              </a:spcBef>
              <a:spcAft>
                <a:spcPct val="0"/>
              </a:spcAft>
              <a:buClr>
                <a:srgbClr val="C00000"/>
              </a:buClr>
              <a:buSzPct val="90000"/>
            </a:pPr>
            <a:r>
              <a:rPr lang="zh-CN" altLang="en-US" sz="2400" dirty="0">
                <a:latin typeface="+mn-ea"/>
              </a:rPr>
              <a:t>以维纳（</a:t>
            </a:r>
            <a:r>
              <a:rPr lang="zh-CN" altLang="zh-CN" sz="2400" dirty="0">
                <a:latin typeface="+mn-ea"/>
              </a:rPr>
              <a:t>Wiener</a:t>
            </a:r>
            <a:r>
              <a:rPr lang="zh-CN" altLang="en-US" sz="2400" dirty="0">
                <a:latin typeface="+mn-ea"/>
              </a:rPr>
              <a:t>）等为代表对数理逻辑学科发展的贡献</a:t>
            </a:r>
            <a:r>
              <a:rPr lang="en-US" altLang="zh-CN" sz="2400" dirty="0">
                <a:latin typeface="+mn-ea"/>
              </a:rPr>
              <a:t>:</a:t>
            </a:r>
            <a:r>
              <a:rPr lang="zh-CN" altLang="en-US" sz="2400" dirty="0">
                <a:latin typeface="+mn-ea"/>
              </a:rPr>
              <a:t>随机过程和噪声信号处理的先驱，又提出“控制论”一词。</a:t>
            </a:r>
            <a:endParaRPr lang="en-US" altLang="zh-CN" sz="2400" dirty="0">
              <a:latin typeface="+mn-ea"/>
            </a:endParaRPr>
          </a:p>
          <a:p>
            <a:pPr fontAlgn="base">
              <a:spcBef>
                <a:spcPct val="20000"/>
              </a:spcBef>
              <a:spcAft>
                <a:spcPct val="0"/>
              </a:spcAft>
              <a:buClr>
                <a:srgbClr val="C00000"/>
              </a:buClr>
              <a:buSzPct val="90000"/>
              <a:buFont typeface="Wingdings" pitchFamily="2" charset="2"/>
              <a:buNone/>
            </a:pPr>
            <a:endParaRPr lang="en-US" altLang="zh-CN" sz="2400" dirty="0">
              <a:latin typeface="+mn-ea"/>
            </a:endParaRPr>
          </a:p>
        </p:txBody>
      </p:sp>
      <p:sp>
        <p:nvSpPr>
          <p:cNvPr id="10" name="矩形 9"/>
          <p:cNvSpPr/>
          <p:nvPr/>
        </p:nvSpPr>
        <p:spPr>
          <a:xfrm>
            <a:off x="395536" y="4293096"/>
            <a:ext cx="4572000" cy="8309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20000"/>
              </a:spcBef>
              <a:spcAft>
                <a:spcPct val="0"/>
              </a:spcAft>
              <a:buClr>
                <a:srgbClr val="C00000"/>
              </a:buClr>
              <a:buSzPct val="90000"/>
              <a:buFont typeface="Wingdings" pitchFamily="2" charset="2"/>
              <a:buNone/>
            </a:pPr>
            <a:endParaRPr lang="en-US" altLang="zh-CN" sz="2400" dirty="0">
              <a:latin typeface="+mn-ea"/>
            </a:endParaRPr>
          </a:p>
        </p:txBody>
      </p:sp>
      <p:pic>
        <p:nvPicPr>
          <p:cNvPr id="6" name="图片 5"/>
          <p:cNvPicPr>
            <a:picLocks noChangeAspect="1"/>
          </p:cNvPicPr>
          <p:nvPr/>
        </p:nvPicPr>
        <p:blipFill>
          <a:blip r:embed="rId4"/>
          <a:stretch>
            <a:fillRect/>
          </a:stretch>
        </p:blipFill>
        <p:spPr>
          <a:xfrm>
            <a:off x="35496" y="4523732"/>
            <a:ext cx="2458290" cy="2193007"/>
          </a:xfrm>
          <a:prstGeom prst="rect">
            <a:avLst/>
          </a:prstGeom>
        </p:spPr>
      </p:pic>
      <p:pic>
        <p:nvPicPr>
          <p:cNvPr id="7" name="图片 6"/>
          <p:cNvPicPr>
            <a:picLocks noChangeAspect="1"/>
          </p:cNvPicPr>
          <p:nvPr/>
        </p:nvPicPr>
        <p:blipFill>
          <a:blip r:embed="rId5"/>
          <a:stretch>
            <a:fillRect/>
          </a:stretch>
        </p:blipFill>
        <p:spPr>
          <a:xfrm>
            <a:off x="2668246" y="4614166"/>
            <a:ext cx="2479319" cy="855955"/>
          </a:xfrm>
          <a:prstGeom prst="rect">
            <a:avLst/>
          </a:prstGeom>
        </p:spPr>
      </p:pic>
      <p:pic>
        <p:nvPicPr>
          <p:cNvPr id="8" name="图片 7"/>
          <p:cNvPicPr>
            <a:picLocks noChangeAspect="1"/>
          </p:cNvPicPr>
          <p:nvPr/>
        </p:nvPicPr>
        <p:blipFill>
          <a:blip r:embed="rId6"/>
          <a:stretch>
            <a:fillRect/>
          </a:stretch>
        </p:blipFill>
        <p:spPr>
          <a:xfrm>
            <a:off x="2681536" y="5671228"/>
            <a:ext cx="2335777" cy="801201"/>
          </a:xfrm>
          <a:prstGeom prst="rect">
            <a:avLst/>
          </a:prstGeom>
        </p:spPr>
      </p:pic>
    </p:spTree>
    <p:extLst>
      <p:ext uri="{BB962C8B-B14F-4D97-AF65-F5344CB8AC3E}">
        <p14:creationId xmlns:p14="http://schemas.microsoft.com/office/powerpoint/2010/main" val="33173597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人工智能的发展</a:t>
            </a:r>
          </a:p>
        </p:txBody>
      </p:sp>
      <p:sp>
        <p:nvSpPr>
          <p:cNvPr id="3" name="内容占位符 2"/>
          <p:cNvSpPr>
            <a:spLocks noGrp="1"/>
          </p:cNvSpPr>
          <p:nvPr>
            <p:ph idx="4294967295"/>
          </p:nvPr>
        </p:nvSpPr>
        <p:spPr>
          <a:xfrm>
            <a:off x="179512" y="1196752"/>
            <a:ext cx="8229600" cy="508347"/>
          </a:xfrm>
        </p:spPr>
        <p:txBody>
          <a:bodyPr/>
          <a:lstStyle/>
          <a:p>
            <a:pPr marL="0" indent="0" eaLnBrk="1" hangingPunct="1">
              <a:buNone/>
            </a:pPr>
            <a:r>
              <a:rPr lang="zh-CN" altLang="en-US" sz="2400" dirty="0" smtClean="0">
                <a:latin typeface="+mn-ea"/>
              </a:rPr>
              <a:t>人工智能</a:t>
            </a:r>
            <a:r>
              <a:rPr lang="zh-CN" altLang="en-US" sz="2400" dirty="0">
                <a:latin typeface="+mn-ea"/>
              </a:rPr>
              <a:t>的发展史可以向前推到</a:t>
            </a:r>
            <a:r>
              <a:rPr lang="en-US" altLang="zh-CN" sz="2400" dirty="0">
                <a:latin typeface="+mn-ea"/>
              </a:rPr>
              <a:t>20</a:t>
            </a:r>
            <a:r>
              <a:rPr lang="zh-CN" altLang="en-US" sz="2400" dirty="0">
                <a:latin typeface="+mn-ea"/>
              </a:rPr>
              <a:t>世纪</a:t>
            </a:r>
            <a:r>
              <a:rPr lang="en-US" altLang="zh-CN" sz="2400" dirty="0">
                <a:latin typeface="+mn-ea"/>
              </a:rPr>
              <a:t>30</a:t>
            </a:r>
            <a:r>
              <a:rPr lang="zh-CN" altLang="en-US" sz="2400" dirty="0">
                <a:latin typeface="+mn-ea"/>
              </a:rPr>
              <a:t>年代。</a:t>
            </a:r>
          </a:p>
        </p:txBody>
      </p:sp>
      <p:sp>
        <p:nvSpPr>
          <p:cNvPr id="9" name="矩形 8"/>
          <p:cNvSpPr/>
          <p:nvPr/>
        </p:nvSpPr>
        <p:spPr>
          <a:xfrm>
            <a:off x="395536" y="2258021"/>
            <a:ext cx="4572000" cy="1717393"/>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20000"/>
              </a:spcBef>
              <a:spcAft>
                <a:spcPct val="0"/>
              </a:spcAft>
              <a:buClr>
                <a:srgbClr val="C00000"/>
              </a:buClr>
              <a:buSzPct val="90000"/>
              <a:buFont typeface="Wingdings" pitchFamily="2" charset="2"/>
              <a:buNone/>
            </a:pPr>
            <a:r>
              <a:rPr lang="en-US" altLang="zh-CN" sz="2400" dirty="0">
                <a:latin typeface="+mn-ea"/>
              </a:rPr>
              <a:t>20</a:t>
            </a:r>
            <a:r>
              <a:rPr lang="zh-CN" altLang="en-US" sz="2400" dirty="0">
                <a:latin typeface="+mn-ea"/>
              </a:rPr>
              <a:t>世纪</a:t>
            </a:r>
            <a:r>
              <a:rPr lang="en-US" altLang="zh-CN" sz="2400" dirty="0">
                <a:latin typeface="+mn-ea"/>
              </a:rPr>
              <a:t>30</a:t>
            </a:r>
            <a:r>
              <a:rPr lang="zh-CN" altLang="en-US" sz="2400" dirty="0">
                <a:latin typeface="+mn-ea"/>
              </a:rPr>
              <a:t>年代和</a:t>
            </a:r>
            <a:r>
              <a:rPr lang="en-US" altLang="zh-CN" sz="2400" dirty="0">
                <a:latin typeface="+mn-ea"/>
              </a:rPr>
              <a:t>40</a:t>
            </a:r>
            <a:r>
              <a:rPr lang="zh-CN" altLang="en-US" sz="2400" dirty="0">
                <a:latin typeface="+mn-ea"/>
              </a:rPr>
              <a:t>年代</a:t>
            </a:r>
          </a:p>
          <a:p>
            <a:pPr fontAlgn="base">
              <a:spcBef>
                <a:spcPct val="20000"/>
              </a:spcBef>
              <a:spcAft>
                <a:spcPct val="0"/>
              </a:spcAft>
              <a:buClr>
                <a:srgbClr val="C00000"/>
              </a:buClr>
              <a:buSzPct val="90000"/>
              <a:buFont typeface="Wingdings" pitchFamily="2" charset="2"/>
              <a:buNone/>
            </a:pPr>
            <a:endParaRPr lang="en-US" altLang="zh-CN" sz="2400" dirty="0">
              <a:latin typeface="+mn-ea"/>
            </a:endParaRPr>
          </a:p>
          <a:p>
            <a:r>
              <a:rPr lang="zh-CN" altLang="en-US" sz="2400" dirty="0">
                <a:latin typeface="+mn-ea"/>
              </a:rPr>
              <a:t>邱奇</a:t>
            </a:r>
            <a:r>
              <a:rPr lang="zh-CN" altLang="zh-CN" sz="2400" dirty="0">
                <a:latin typeface="+mn-ea"/>
              </a:rPr>
              <a:t>(Church)</a:t>
            </a:r>
            <a:r>
              <a:rPr lang="zh-CN" altLang="en-US" sz="2400" dirty="0">
                <a:latin typeface="+mn-ea"/>
              </a:rPr>
              <a:t>、图灵和其它一些人提出的关于计算本质的思想。</a:t>
            </a:r>
            <a:endParaRPr lang="en-US" altLang="zh-CN" sz="2400" dirty="0">
              <a:latin typeface="+mn-ea"/>
            </a:endParaRPr>
          </a:p>
          <a:p>
            <a:r>
              <a:rPr lang="zh-CN" altLang="en-US" sz="2400" dirty="0">
                <a:latin typeface="+mn-ea"/>
              </a:rPr>
              <a:t>如：</a:t>
            </a:r>
            <a:r>
              <a:rPr lang="zh-CN" altLang="en-US" sz="2400" dirty="0"/>
              <a:t>发表可计算函数的第一份精确定义，对算法理论的系统发展做出巨大</a:t>
            </a:r>
            <a:r>
              <a:rPr lang="zh-CN" altLang="en-US" sz="2400" dirty="0" smtClean="0"/>
              <a:t>贡献。</a:t>
            </a:r>
            <a:endParaRPr lang="zh-CN" altLang="en-US" sz="2400" dirty="0">
              <a:latin typeface="+mn-ea"/>
            </a:endParaRPr>
          </a:p>
          <a:p>
            <a:pPr fontAlgn="base">
              <a:spcBef>
                <a:spcPct val="20000"/>
              </a:spcBef>
              <a:spcAft>
                <a:spcPct val="0"/>
              </a:spcAft>
              <a:buClr>
                <a:srgbClr val="C00000"/>
              </a:buClr>
              <a:buSzPct val="90000"/>
              <a:buFont typeface="Wingdings" pitchFamily="2" charset="2"/>
              <a:buNone/>
            </a:pPr>
            <a:endParaRPr lang="en-US" altLang="zh-CN" sz="2400" dirty="0">
              <a:latin typeface="+mn-ea"/>
            </a:endParaRPr>
          </a:p>
        </p:txBody>
      </p:sp>
      <p:sp>
        <p:nvSpPr>
          <p:cNvPr id="10" name="矩形 9"/>
          <p:cNvSpPr/>
          <p:nvPr/>
        </p:nvSpPr>
        <p:spPr>
          <a:xfrm>
            <a:off x="395536" y="4293096"/>
            <a:ext cx="4572000" cy="83099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fontAlgn="base">
              <a:spcBef>
                <a:spcPct val="20000"/>
              </a:spcBef>
              <a:spcAft>
                <a:spcPct val="0"/>
              </a:spcAft>
              <a:buClr>
                <a:srgbClr val="C00000"/>
              </a:buClr>
              <a:buSzPct val="90000"/>
              <a:buFont typeface="Wingdings" pitchFamily="2" charset="2"/>
              <a:buNone/>
            </a:pPr>
            <a:endParaRPr lang="en-US" altLang="zh-CN" sz="2400" dirty="0">
              <a:latin typeface="+mn-ea"/>
            </a:endParaRPr>
          </a:p>
        </p:txBody>
      </p:sp>
      <p:pic>
        <p:nvPicPr>
          <p:cNvPr id="8" name="图片 7"/>
          <p:cNvPicPr>
            <a:picLocks noChangeAspect="1"/>
          </p:cNvPicPr>
          <p:nvPr/>
        </p:nvPicPr>
        <p:blipFill>
          <a:blip r:embed="rId3"/>
          <a:stretch>
            <a:fillRect/>
          </a:stretch>
        </p:blipFill>
        <p:spPr>
          <a:xfrm>
            <a:off x="5523774" y="1837209"/>
            <a:ext cx="3101362" cy="4143946"/>
          </a:xfrm>
          <a:prstGeom prst="rect">
            <a:avLst/>
          </a:prstGeom>
        </p:spPr>
      </p:pic>
      <p:sp>
        <p:nvSpPr>
          <p:cNvPr id="11" name="文本框 10"/>
          <p:cNvSpPr txBox="1"/>
          <p:nvPr/>
        </p:nvSpPr>
        <p:spPr>
          <a:xfrm>
            <a:off x="6444208" y="6120170"/>
            <a:ext cx="1415772" cy="369332"/>
          </a:xfrm>
          <a:prstGeom prst="rect">
            <a:avLst/>
          </a:prstGeom>
          <a:noFill/>
        </p:spPr>
        <p:txBody>
          <a:bodyPr wrap="none" rtlCol="0">
            <a:spAutoFit/>
          </a:bodyPr>
          <a:lstStyle/>
          <a:p>
            <a:r>
              <a:rPr lang="zh-CN" altLang="en-US" dirty="0">
                <a:solidFill>
                  <a:srgbClr val="000000"/>
                </a:solidFill>
                <a:ea typeface="Linux Libertine" charset="0"/>
              </a:rPr>
              <a:t>阿隆佐</a:t>
            </a:r>
            <a:r>
              <a:rPr lang="en-US" altLang="zh-CN" dirty="0">
                <a:solidFill>
                  <a:srgbClr val="000000"/>
                </a:solidFill>
                <a:ea typeface="Linux Libertine" charset="0"/>
              </a:rPr>
              <a:t>·</a:t>
            </a:r>
            <a:r>
              <a:rPr lang="zh-CN" altLang="en-US" dirty="0">
                <a:solidFill>
                  <a:srgbClr val="000000"/>
                </a:solidFill>
                <a:ea typeface="Linux Libertine" charset="0"/>
              </a:rPr>
              <a:t>邱奇</a:t>
            </a:r>
          </a:p>
        </p:txBody>
      </p:sp>
    </p:spTree>
    <p:extLst>
      <p:ext uri="{BB962C8B-B14F-4D97-AF65-F5344CB8AC3E}">
        <p14:creationId xmlns:p14="http://schemas.microsoft.com/office/powerpoint/2010/main" val="3086655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6213" y="1227330"/>
            <a:ext cx="7924800" cy="4968875"/>
          </a:xfrm>
        </p:spPr>
        <p:txBody>
          <a:bodyPr/>
          <a:lstStyle/>
          <a:p>
            <a:pPr marL="0" indent="0">
              <a:buNone/>
            </a:pPr>
            <a:r>
              <a:rPr lang="zh-CN" altLang="en-US" sz="2400" dirty="0">
                <a:latin typeface="+mn-ea"/>
              </a:rPr>
              <a:t>按照时代性划分，人工智能可以被分为以下几个阶段：</a:t>
            </a:r>
            <a:endParaRPr lang="en-US" altLang="zh-CN" sz="2400" dirty="0">
              <a:latin typeface="+mn-ea"/>
            </a:endParaRPr>
          </a:p>
          <a:p>
            <a:pPr marL="0" indent="0" eaLnBrk="1" hangingPunct="1">
              <a:lnSpc>
                <a:spcPct val="90000"/>
              </a:lnSpc>
              <a:buNone/>
            </a:pPr>
            <a:r>
              <a:rPr lang="zh-CN" altLang="en-US" sz="2400" dirty="0">
                <a:latin typeface="+mn-ea"/>
              </a:rPr>
              <a:t>第一阶段（</a:t>
            </a:r>
            <a:r>
              <a:rPr lang="en-US" altLang="zh-CN" sz="2400" dirty="0">
                <a:latin typeface="+mn-ea"/>
              </a:rPr>
              <a:t>40</a:t>
            </a:r>
            <a:r>
              <a:rPr lang="zh-CN" altLang="en-US" sz="2400" dirty="0">
                <a:latin typeface="+mn-ea"/>
              </a:rPr>
              <a:t>年代中</a:t>
            </a:r>
            <a:r>
              <a:rPr lang="en-US" altLang="zh-CN" sz="2400" dirty="0">
                <a:latin typeface="+mn-ea"/>
              </a:rPr>
              <a:t>-50</a:t>
            </a:r>
            <a:r>
              <a:rPr lang="zh-CN" altLang="en-US" sz="2400" dirty="0">
                <a:latin typeface="+mn-ea"/>
              </a:rPr>
              <a:t>年代末）  </a:t>
            </a:r>
            <a:endParaRPr lang="en-US" altLang="zh-CN" sz="2400" dirty="0">
              <a:latin typeface="+mn-ea"/>
            </a:endParaRPr>
          </a:p>
          <a:p>
            <a:pPr marL="0" indent="0" eaLnBrk="1" hangingPunct="1">
              <a:lnSpc>
                <a:spcPct val="90000"/>
              </a:lnSpc>
              <a:buNone/>
            </a:pPr>
            <a:endParaRPr lang="en-US" altLang="zh-CN" sz="2400" dirty="0">
              <a:latin typeface="+mn-ea"/>
            </a:endParaRPr>
          </a:p>
          <a:p>
            <a:pPr marL="0" indent="0" eaLnBrk="1" hangingPunct="1">
              <a:lnSpc>
                <a:spcPct val="90000"/>
              </a:lnSpc>
              <a:buNone/>
            </a:pPr>
            <a:r>
              <a:rPr lang="zh-CN" altLang="en-US" sz="2400" b="1" dirty="0">
                <a:latin typeface="+mn-ea"/>
              </a:rPr>
              <a:t>神经元网络时代</a:t>
            </a:r>
            <a:endParaRPr lang="zh-CN" altLang="en-US" sz="2400" dirty="0">
              <a:latin typeface="+mn-ea"/>
            </a:endParaRPr>
          </a:p>
          <a:p>
            <a:pPr marL="457200" lvl="1" indent="0" eaLnBrk="1" hangingPunct="1">
              <a:lnSpc>
                <a:spcPct val="90000"/>
              </a:lnSpc>
              <a:buNone/>
            </a:pPr>
            <a:r>
              <a:rPr lang="zh-CN" altLang="en-US" sz="2400" dirty="0">
                <a:latin typeface="+mn-ea"/>
              </a:rPr>
              <a:t>建成双层神经元网络  </a:t>
            </a:r>
          </a:p>
          <a:p>
            <a:pPr marL="457200" lvl="1" indent="0" eaLnBrk="1" hangingPunct="1">
              <a:lnSpc>
                <a:spcPct val="90000"/>
              </a:lnSpc>
              <a:buNone/>
            </a:pPr>
            <a:r>
              <a:rPr lang="zh-CN" altLang="en-US" sz="2400" dirty="0">
                <a:latin typeface="+mn-ea"/>
              </a:rPr>
              <a:t>提出</a:t>
            </a:r>
            <a:r>
              <a:rPr lang="en-US" altLang="zh-CN" sz="2400" dirty="0">
                <a:latin typeface="+mn-ea"/>
              </a:rPr>
              <a:t>MP</a:t>
            </a:r>
            <a:r>
              <a:rPr lang="zh-CN" altLang="en-US" sz="2400" dirty="0">
                <a:latin typeface="+mn-ea"/>
              </a:rPr>
              <a:t>模型，感知器模型等</a:t>
            </a:r>
          </a:p>
          <a:p>
            <a:pPr marL="457200" lvl="1" indent="0" eaLnBrk="1" hangingPunct="1">
              <a:lnSpc>
                <a:spcPct val="90000"/>
              </a:lnSpc>
              <a:buNone/>
            </a:pPr>
            <a:r>
              <a:rPr lang="zh-CN" altLang="en-US" sz="2400" dirty="0">
                <a:latin typeface="+mn-ea"/>
              </a:rPr>
              <a:t>问题：</a:t>
            </a:r>
            <a:r>
              <a:rPr lang="en-US" altLang="zh-CN" sz="2400" dirty="0">
                <a:latin typeface="+mn-ea"/>
              </a:rPr>
              <a:t>XOR</a:t>
            </a:r>
            <a:r>
              <a:rPr lang="zh-CN" altLang="en-US" sz="2400" dirty="0">
                <a:latin typeface="+mn-ea"/>
              </a:rPr>
              <a:t>问题不能解决</a:t>
            </a:r>
          </a:p>
          <a:p>
            <a:pPr marL="0" indent="0">
              <a:buNone/>
            </a:pPr>
            <a:endParaRPr lang="zh-CN" altLang="en-US" sz="2400" dirty="0">
              <a:latin typeface="+mn-ea"/>
            </a:endParaRPr>
          </a:p>
        </p:txBody>
      </p:sp>
      <p:pic>
        <p:nvPicPr>
          <p:cNvPr id="4" name="图片 3"/>
          <p:cNvPicPr>
            <a:picLocks noChangeAspect="1"/>
          </p:cNvPicPr>
          <p:nvPr/>
        </p:nvPicPr>
        <p:blipFill>
          <a:blip r:embed="rId3"/>
          <a:stretch>
            <a:fillRect/>
          </a:stretch>
        </p:blipFill>
        <p:spPr>
          <a:xfrm>
            <a:off x="5076056" y="2564904"/>
            <a:ext cx="2808578" cy="1836936"/>
          </a:xfrm>
          <a:prstGeom prst="rect">
            <a:avLst/>
          </a:prstGeom>
        </p:spPr>
      </p:pic>
      <p:sp>
        <p:nvSpPr>
          <p:cNvPr id="5" name="标题 1"/>
          <p:cNvSpPr>
            <a:spLocks noGrp="1"/>
          </p:cNvSpPr>
          <p:nvPr>
            <p:ph type="title"/>
          </p:nvPr>
        </p:nvSpPr>
        <p:spPr>
          <a:xfrm>
            <a:off x="1042988" y="188913"/>
            <a:ext cx="7058025" cy="719137"/>
          </a:xfrm>
        </p:spPr>
        <p:txBody>
          <a:bodyPr/>
          <a:lstStyle/>
          <a:p>
            <a:r>
              <a:rPr lang="zh-CN" altLang="en-US" dirty="0">
                <a:latin typeface="微软雅黑" panose="020B0503020204020204" pitchFamily="34" charset="-122"/>
                <a:ea typeface="微软雅黑" panose="020B0503020204020204" pitchFamily="34" charset="-122"/>
              </a:rPr>
              <a:t>人工智能的发展</a:t>
            </a:r>
          </a:p>
        </p:txBody>
      </p:sp>
      <p:pic>
        <p:nvPicPr>
          <p:cNvPr id="3074" name="Picture 2" descr="“神经元网络”的图片搜索结果"/>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20072" y="4693763"/>
            <a:ext cx="2764309" cy="1615880"/>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神经元网络”的图片搜索结果"/>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179" y="4502286"/>
            <a:ext cx="3480321" cy="1998834"/>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68437" y="6453336"/>
            <a:ext cx="8552035" cy="369332"/>
          </a:xfrm>
          <a:prstGeom prst="rect">
            <a:avLst/>
          </a:prstGeom>
        </p:spPr>
        <p:txBody>
          <a:bodyPr wrap="square">
            <a:spAutoFit/>
          </a:bodyPr>
          <a:lstStyle/>
          <a:p>
            <a:r>
              <a:rPr lang="en-US" altLang="zh-CN" dirty="0" smtClean="0"/>
              <a:t>MP</a:t>
            </a:r>
            <a:r>
              <a:rPr lang="zh-CN" altLang="en-US" dirty="0" smtClean="0"/>
              <a:t>模型：按照</a:t>
            </a:r>
            <a:r>
              <a:rPr lang="zh-CN" altLang="en-US" dirty="0"/>
              <a:t>生物神经元的结构和工作原理构造出来的一个抽象和简化了的模型</a:t>
            </a:r>
          </a:p>
        </p:txBody>
      </p:sp>
    </p:spTree>
    <p:extLst>
      <p:ext uri="{BB962C8B-B14F-4D97-AF65-F5344CB8AC3E}">
        <p14:creationId xmlns:p14="http://schemas.microsoft.com/office/powerpoint/2010/main" val="20641319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XOR</a:t>
            </a:r>
            <a:r>
              <a:rPr lang="zh-CN" altLang="en-US" dirty="0">
                <a:latin typeface="微软雅黑" panose="020B0503020204020204" pitchFamily="34" charset="-122"/>
                <a:ea typeface="微软雅黑" panose="020B0503020204020204" pitchFamily="34" charset="-122"/>
              </a:rPr>
              <a:t>异或问题</a:t>
            </a:r>
          </a:p>
        </p:txBody>
      </p:sp>
      <p:sp>
        <p:nvSpPr>
          <p:cNvPr id="5" name="标题 1"/>
          <p:cNvSpPr txBox="1">
            <a:spLocks/>
          </p:cNvSpPr>
          <p:nvPr/>
        </p:nvSpPr>
        <p:spPr bwMode="auto">
          <a:xfrm>
            <a:off x="457200" y="457200"/>
            <a:ext cx="8229600"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marL="0" marR="0" lvl="0" indent="0" algn="l" defTabSz="914400" rtl="0" eaLnBrk="1" fontAlgn="base" latinLnBrk="0" hangingPunct="1">
              <a:lnSpc>
                <a:spcPct val="100000"/>
              </a:lnSpc>
              <a:spcBef>
                <a:spcPct val="0"/>
              </a:spcBef>
              <a:spcAft>
                <a:spcPct val="0"/>
              </a:spcAft>
              <a:buClrTx/>
              <a:buSzTx/>
              <a:buFont typeface="Wingdings" pitchFamily="2" charset="2"/>
              <a:buChar char="l"/>
              <a:tabLst/>
              <a:defRPr/>
            </a:pPr>
            <a:endParaRPr kumimoji="0" lang="zh-CN" altLang="en-US" sz="3000" b="0" i="0" u="none" strike="noStrike" kern="0" cap="none" spc="0" normalizeH="0" baseline="0" noProof="0" dirty="0">
              <a:ln>
                <a:noFill/>
              </a:ln>
              <a:solidFill>
                <a:schemeClr val="tx2"/>
              </a:solidFill>
              <a:effectLst/>
              <a:uLnTx/>
              <a:uFillTx/>
              <a:latin typeface="微软雅黑" panose="020B0503020204020204" pitchFamily="34" charset="-122"/>
              <a:ea typeface="微软雅黑" panose="020B0503020204020204" pitchFamily="34" charset="-122"/>
              <a:cs typeface="+mj-cs"/>
            </a:endParaRPr>
          </a:p>
        </p:txBody>
      </p:sp>
      <p:pic>
        <p:nvPicPr>
          <p:cNvPr id="6" name="Picture 2"/>
          <p:cNvPicPr>
            <a:picLocks noChangeAspect="1" noChangeArrowheads="1"/>
          </p:cNvPicPr>
          <p:nvPr/>
        </p:nvPicPr>
        <p:blipFill>
          <a:blip r:embed="rId2"/>
          <a:srcRect/>
          <a:stretch>
            <a:fillRect/>
          </a:stretch>
        </p:blipFill>
        <p:spPr bwMode="auto">
          <a:xfrm>
            <a:off x="539552" y="2154006"/>
            <a:ext cx="3312368" cy="2591152"/>
          </a:xfrm>
          <a:prstGeom prst="rect">
            <a:avLst/>
          </a:prstGeom>
          <a:noFill/>
          <a:ln w="9525">
            <a:noFill/>
            <a:miter lim="800000"/>
            <a:headEnd/>
            <a:tailEnd/>
          </a:ln>
        </p:spPr>
      </p:pic>
      <p:pic>
        <p:nvPicPr>
          <p:cNvPr id="7" name="Picture 3"/>
          <p:cNvPicPr>
            <a:picLocks noChangeAspect="1" noChangeArrowheads="1"/>
          </p:cNvPicPr>
          <p:nvPr/>
        </p:nvPicPr>
        <p:blipFill>
          <a:blip r:embed="rId3"/>
          <a:srcRect/>
          <a:stretch>
            <a:fillRect/>
          </a:stretch>
        </p:blipFill>
        <p:spPr bwMode="auto">
          <a:xfrm>
            <a:off x="4604503" y="1937400"/>
            <a:ext cx="3024336" cy="3078102"/>
          </a:xfrm>
          <a:prstGeom prst="rect">
            <a:avLst/>
          </a:prstGeom>
          <a:noFill/>
          <a:ln w="9525">
            <a:noFill/>
            <a:miter lim="800000"/>
            <a:headEnd/>
            <a:tailEnd/>
          </a:ln>
        </p:spPr>
      </p:pic>
      <p:sp>
        <p:nvSpPr>
          <p:cNvPr id="3" name="矩形 2"/>
          <p:cNvSpPr/>
          <p:nvPr/>
        </p:nvSpPr>
        <p:spPr>
          <a:xfrm>
            <a:off x="827584" y="5733256"/>
            <a:ext cx="7056784" cy="369332"/>
          </a:xfrm>
          <a:prstGeom prst="rect">
            <a:avLst/>
          </a:prstGeom>
        </p:spPr>
        <p:txBody>
          <a:bodyPr wrap="square">
            <a:spAutoFit/>
          </a:bodyPr>
          <a:lstStyle/>
          <a:p>
            <a:pPr algn="ctr"/>
            <a:r>
              <a:rPr lang="zh-CN" altLang="en-US" dirty="0">
                <a:solidFill>
                  <a:srgbClr val="333333"/>
                </a:solidFill>
                <a:latin typeface="Arial" panose="020B0604020202020204" pitchFamily="34" charset="0"/>
              </a:rPr>
              <a:t>只适用于线性分类问题</a:t>
            </a:r>
            <a:r>
              <a:rPr lang="zh-CN" altLang="en-US" dirty="0" smtClean="0">
                <a:solidFill>
                  <a:srgbClr val="333333"/>
                </a:solidFill>
                <a:latin typeface="Arial" panose="020B0604020202020204" pitchFamily="34" charset="0"/>
              </a:rPr>
              <a:t>的感知机</a:t>
            </a:r>
            <a:r>
              <a:rPr lang="zh-CN" altLang="en-US" dirty="0">
                <a:solidFill>
                  <a:srgbClr val="333333"/>
                </a:solidFill>
                <a:latin typeface="Arial" panose="020B0604020202020204" pitchFamily="34" charset="0"/>
              </a:rPr>
              <a:t>无法对异或问题进行分类</a:t>
            </a:r>
            <a:endParaRPr lang="zh-CN" altLang="en-US" dirty="0"/>
          </a:p>
        </p:txBody>
      </p:sp>
    </p:spTree>
    <p:extLst>
      <p:ext uri="{BB962C8B-B14F-4D97-AF65-F5344CB8AC3E}">
        <p14:creationId xmlns:p14="http://schemas.microsoft.com/office/powerpoint/2010/main" val="141427857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9512" y="1196752"/>
            <a:ext cx="8928992" cy="4968875"/>
          </a:xfrm>
        </p:spPr>
        <p:txBody>
          <a:bodyPr/>
          <a:lstStyle/>
          <a:p>
            <a:pPr marL="0" indent="0" eaLnBrk="1" hangingPunct="1">
              <a:buNone/>
            </a:pPr>
            <a:r>
              <a:rPr lang="zh-CN" altLang="en-US" sz="2400" dirty="0">
                <a:latin typeface="+mn-ea"/>
              </a:rPr>
              <a:t>第二阶段（</a:t>
            </a:r>
            <a:r>
              <a:rPr lang="en-US" altLang="zh-CN" sz="2400" dirty="0">
                <a:latin typeface="+mn-ea"/>
              </a:rPr>
              <a:t>50</a:t>
            </a:r>
            <a:r>
              <a:rPr lang="zh-CN" altLang="en-US" sz="2400" dirty="0">
                <a:latin typeface="+mn-ea"/>
              </a:rPr>
              <a:t>年代中</a:t>
            </a:r>
            <a:r>
              <a:rPr lang="en-US" altLang="zh-CN" sz="2400" dirty="0">
                <a:latin typeface="+mn-ea"/>
              </a:rPr>
              <a:t>-60</a:t>
            </a:r>
            <a:r>
              <a:rPr lang="zh-CN" altLang="en-US" sz="2400" dirty="0">
                <a:latin typeface="+mn-ea"/>
              </a:rPr>
              <a:t>年代中）        </a:t>
            </a:r>
          </a:p>
          <a:p>
            <a:pPr marL="0" indent="0">
              <a:buNone/>
            </a:pPr>
            <a:r>
              <a:rPr lang="zh-CN" altLang="en-US" sz="2400" b="1" dirty="0" smtClean="0">
                <a:latin typeface="+mn-ea"/>
              </a:rPr>
              <a:t>通用</a:t>
            </a:r>
            <a:r>
              <a:rPr lang="zh-CN" altLang="en-US" sz="2400" b="1" dirty="0">
                <a:latin typeface="+mn-ea"/>
              </a:rPr>
              <a:t>方法时代</a:t>
            </a:r>
          </a:p>
          <a:p>
            <a:pPr marL="457200" lvl="1" indent="0">
              <a:buNone/>
            </a:pPr>
            <a:r>
              <a:rPr lang="zh-CN" altLang="en-US" sz="2400" dirty="0" smtClean="0">
                <a:latin typeface="+mn-ea"/>
              </a:rPr>
              <a:t>物理符号系统 </a:t>
            </a:r>
            <a:r>
              <a:rPr lang="en-US" altLang="zh-CN" sz="2400" dirty="0">
                <a:latin typeface="+mn-ea"/>
              </a:rPr>
              <a:t>Physical Symbol System</a:t>
            </a:r>
          </a:p>
          <a:p>
            <a:pPr marL="457200" lvl="1" indent="0">
              <a:buNone/>
            </a:pPr>
            <a:r>
              <a:rPr lang="zh-CN" altLang="en-US" sz="2400" dirty="0">
                <a:latin typeface="+mn-ea"/>
              </a:rPr>
              <a:t>西蒙和纽威尔</a:t>
            </a:r>
            <a:r>
              <a:rPr lang="en-US" altLang="zh-CN" sz="2400" dirty="0">
                <a:latin typeface="+mn-ea"/>
              </a:rPr>
              <a:t>1976</a:t>
            </a:r>
            <a:r>
              <a:rPr lang="zh-CN" altLang="en-US" sz="2400" dirty="0">
                <a:latin typeface="+mn-ea"/>
              </a:rPr>
              <a:t>提出的假说</a:t>
            </a:r>
          </a:p>
          <a:p>
            <a:pPr marL="457200" lvl="1" indent="0" eaLnBrk="1" hangingPunct="1">
              <a:buNone/>
            </a:pPr>
            <a:r>
              <a:rPr lang="zh-CN" altLang="en-US" sz="2400" dirty="0">
                <a:latin typeface="+mn-ea"/>
              </a:rPr>
              <a:t>主要研究的问题：游戏、翻译、</a:t>
            </a:r>
            <a:r>
              <a:rPr lang="en-US" altLang="zh-CN" sz="2400" dirty="0">
                <a:latin typeface="+mn-ea"/>
              </a:rPr>
              <a:t>GPS</a:t>
            </a:r>
            <a:r>
              <a:rPr lang="zh-CN" altLang="en-US" sz="2400" dirty="0">
                <a:latin typeface="+mn-ea"/>
              </a:rPr>
              <a:t>（通用问题求解系统）等</a:t>
            </a:r>
          </a:p>
          <a:p>
            <a:pPr marL="457200" lvl="1" indent="0" eaLnBrk="1" hangingPunct="1">
              <a:buNone/>
            </a:pPr>
            <a:r>
              <a:rPr lang="zh-CN" altLang="en-US" sz="2400" dirty="0">
                <a:latin typeface="+mn-ea"/>
              </a:rPr>
              <a:t>对问题的难度估计不足，陷入困境</a:t>
            </a:r>
          </a:p>
          <a:p>
            <a:pPr marL="0" indent="0">
              <a:buNone/>
            </a:pPr>
            <a:endParaRPr lang="zh-CN" altLang="en-US" sz="2400" dirty="0">
              <a:latin typeface="+mn-ea"/>
            </a:endParaRPr>
          </a:p>
        </p:txBody>
      </p:sp>
      <p:sp>
        <p:nvSpPr>
          <p:cNvPr id="4" name="标题 1"/>
          <p:cNvSpPr>
            <a:spLocks noGrp="1"/>
          </p:cNvSpPr>
          <p:nvPr>
            <p:ph type="title"/>
          </p:nvPr>
        </p:nvSpPr>
        <p:spPr>
          <a:xfrm>
            <a:off x="1042988" y="188913"/>
            <a:ext cx="7058025" cy="719137"/>
          </a:xfrm>
        </p:spPr>
        <p:txBody>
          <a:bodyPr/>
          <a:lstStyle/>
          <a:p>
            <a:r>
              <a:rPr lang="zh-CN" altLang="en-US" dirty="0">
                <a:latin typeface="微软雅黑" panose="020B0503020204020204" pitchFamily="34" charset="-122"/>
                <a:ea typeface="微软雅黑" panose="020B0503020204020204" pitchFamily="34" charset="-122"/>
              </a:rPr>
              <a:t>人工智能的发展</a:t>
            </a:r>
          </a:p>
        </p:txBody>
      </p:sp>
      <p:pic>
        <p:nvPicPr>
          <p:cNvPr id="2" name="图片 1"/>
          <p:cNvPicPr>
            <a:picLocks noChangeAspect="1"/>
          </p:cNvPicPr>
          <p:nvPr/>
        </p:nvPicPr>
        <p:blipFill>
          <a:blip r:embed="rId2"/>
          <a:stretch>
            <a:fillRect/>
          </a:stretch>
        </p:blipFill>
        <p:spPr>
          <a:xfrm>
            <a:off x="983036" y="3903213"/>
            <a:ext cx="7321944" cy="2944804"/>
          </a:xfrm>
          <a:prstGeom prst="rect">
            <a:avLst/>
          </a:prstGeom>
        </p:spPr>
      </p:pic>
    </p:spTree>
    <p:extLst>
      <p:ext uri="{BB962C8B-B14F-4D97-AF65-F5344CB8AC3E}">
        <p14:creationId xmlns:p14="http://schemas.microsoft.com/office/powerpoint/2010/main" val="143098822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1520" y="1268760"/>
            <a:ext cx="7924800" cy="4968875"/>
          </a:xfrm>
        </p:spPr>
        <p:txBody>
          <a:bodyPr/>
          <a:lstStyle/>
          <a:p>
            <a:pPr eaLnBrk="1" hangingPunct="1"/>
            <a:r>
              <a:rPr lang="zh-CN" altLang="en-US" sz="2400" dirty="0">
                <a:latin typeface="Times New Roman" panose="02020603050405020304" pitchFamily="18" charset="0"/>
                <a:cs typeface="Times New Roman" panose="02020603050405020304" pitchFamily="18" charset="0"/>
              </a:rPr>
              <a:t>一个笑话（英俄翻译）</a:t>
            </a:r>
          </a:p>
          <a:p>
            <a:pPr eaLnBrk="1" hangingPunct="1"/>
            <a:endParaRPr lang="zh-CN" altLang="en-US" sz="2400" dirty="0">
              <a:latin typeface="Times New Roman" panose="02020603050405020304" pitchFamily="18" charset="0"/>
              <a:cs typeface="Times New Roman" panose="02020603050405020304" pitchFamily="18" charset="0"/>
            </a:endParaRPr>
          </a:p>
          <a:p>
            <a:pPr eaLnBrk="1" hangingPunct="1">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 </a:t>
            </a:r>
            <a:r>
              <a:rPr lang="en-US" altLang="zh-CN" sz="2400" b="1" dirty="0">
                <a:solidFill>
                  <a:srgbClr val="FF0000"/>
                </a:solidFill>
                <a:latin typeface="Times New Roman" panose="02020603050405020304" pitchFamily="18" charset="0"/>
                <a:cs typeface="Times New Roman" panose="02020603050405020304" pitchFamily="18" charset="0"/>
              </a:rPr>
              <a:t>spirit</a:t>
            </a:r>
            <a:r>
              <a:rPr lang="en-US" altLang="zh-CN" sz="2400" dirty="0">
                <a:latin typeface="Times New Roman" panose="02020603050405020304" pitchFamily="18" charset="0"/>
                <a:cs typeface="Times New Roman" panose="02020603050405020304" pitchFamily="18" charset="0"/>
              </a:rPr>
              <a:t> is willing but the </a:t>
            </a:r>
            <a:r>
              <a:rPr lang="en-US" altLang="zh-CN" sz="2400" b="1" dirty="0">
                <a:solidFill>
                  <a:srgbClr val="FF0000"/>
                </a:solidFill>
                <a:latin typeface="Times New Roman" panose="02020603050405020304" pitchFamily="18" charset="0"/>
                <a:cs typeface="Times New Roman" panose="02020603050405020304" pitchFamily="18" charset="0"/>
              </a:rPr>
              <a:t>flesh</a:t>
            </a:r>
            <a:r>
              <a:rPr lang="en-US" altLang="zh-CN" sz="2400" dirty="0">
                <a:latin typeface="Times New Roman" panose="02020603050405020304" pitchFamily="18" charset="0"/>
                <a:cs typeface="Times New Roman" panose="02020603050405020304" pitchFamily="18" charset="0"/>
              </a:rPr>
              <a:t> is weak.</a:t>
            </a:r>
          </a:p>
          <a:p>
            <a:pPr eaLnBrk="1" hangingPunct="1">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cs typeface="Times New Roman" panose="02020603050405020304" pitchFamily="18" charset="0"/>
              </a:rPr>
              <a:t>心</a:t>
            </a:r>
            <a:r>
              <a:rPr lang="zh-CN" altLang="en-US" sz="2400" dirty="0">
                <a:latin typeface="Times New Roman" panose="02020603050405020304" pitchFamily="18" charset="0"/>
                <a:cs typeface="Times New Roman" panose="02020603050405020304" pitchFamily="18" charset="0"/>
              </a:rPr>
              <a:t>有余而</a:t>
            </a:r>
            <a:r>
              <a:rPr lang="zh-CN" altLang="en-US" sz="2400" b="1" dirty="0">
                <a:solidFill>
                  <a:srgbClr val="FF0000"/>
                </a:solidFill>
                <a:latin typeface="Times New Roman" panose="02020603050405020304" pitchFamily="18" charset="0"/>
                <a:cs typeface="Times New Roman" panose="02020603050405020304" pitchFamily="18" charset="0"/>
              </a:rPr>
              <a:t>力</a:t>
            </a:r>
            <a:r>
              <a:rPr lang="zh-CN" altLang="en-US" sz="2400" dirty="0">
                <a:latin typeface="Times New Roman" panose="02020603050405020304" pitchFamily="18" charset="0"/>
                <a:cs typeface="Times New Roman" panose="02020603050405020304" pitchFamily="18" charset="0"/>
              </a:rPr>
              <a:t>不足）</a:t>
            </a:r>
          </a:p>
          <a:p>
            <a:pPr eaLnBrk="1" hangingPunct="1">
              <a:buNone/>
            </a:pPr>
            <a:endParaRPr lang="zh-CN" altLang="en-US" sz="2400" dirty="0">
              <a:latin typeface="Times New Roman" panose="02020603050405020304" pitchFamily="18" charset="0"/>
              <a:cs typeface="Times New Roman" panose="02020603050405020304" pitchFamily="18" charset="0"/>
            </a:endParaRPr>
          </a:p>
          <a:p>
            <a:pPr eaLnBrk="1" hangingPunct="1">
              <a:buNone/>
            </a:pPr>
            <a:r>
              <a:rPr lang="zh-CN" altLang="en-US" sz="2400" dirty="0">
                <a:latin typeface="Times New Roman" panose="02020603050405020304" pitchFamily="18" charset="0"/>
                <a:cs typeface="Times New Roman" panose="02020603050405020304" pitchFamily="18" charset="0"/>
              </a:rPr>
              <a:t>	</a:t>
            </a:r>
            <a:r>
              <a:rPr lang="en-US" altLang="zh-CN" sz="2400" dirty="0">
                <a:latin typeface="Times New Roman" panose="02020603050405020304" pitchFamily="18" charset="0"/>
                <a:cs typeface="Times New Roman" panose="02020603050405020304" pitchFamily="18" charset="0"/>
              </a:rPr>
              <a:t>The </a:t>
            </a:r>
            <a:r>
              <a:rPr lang="en-US" altLang="zh-CN" sz="2400" b="1" dirty="0">
                <a:solidFill>
                  <a:srgbClr val="FF0000"/>
                </a:solidFill>
                <a:latin typeface="Times New Roman" panose="02020603050405020304" pitchFamily="18" charset="0"/>
                <a:cs typeface="Times New Roman" panose="02020603050405020304" pitchFamily="18" charset="0"/>
              </a:rPr>
              <a:t>vodka</a:t>
            </a:r>
            <a:r>
              <a:rPr lang="en-US" altLang="zh-CN" sz="2400" dirty="0">
                <a:latin typeface="Times New Roman" panose="02020603050405020304" pitchFamily="18" charset="0"/>
                <a:cs typeface="Times New Roman" panose="02020603050405020304" pitchFamily="18" charset="0"/>
              </a:rPr>
              <a:t> is strong but </a:t>
            </a:r>
            <a:r>
              <a:rPr lang="en-US" altLang="zh-CN" sz="2400" b="1" dirty="0">
                <a:solidFill>
                  <a:srgbClr val="FF0000"/>
                </a:solidFill>
                <a:latin typeface="Times New Roman" panose="02020603050405020304" pitchFamily="18" charset="0"/>
                <a:cs typeface="Times New Roman" panose="02020603050405020304" pitchFamily="18" charset="0"/>
              </a:rPr>
              <a:t>meat</a:t>
            </a:r>
            <a:r>
              <a:rPr lang="en-US" altLang="zh-CN" sz="2400" dirty="0">
                <a:latin typeface="Times New Roman" panose="02020603050405020304" pitchFamily="18" charset="0"/>
                <a:cs typeface="Times New Roman" panose="02020603050405020304" pitchFamily="18" charset="0"/>
              </a:rPr>
              <a:t> is rotten.</a:t>
            </a:r>
          </a:p>
          <a:p>
            <a:pPr eaLnBrk="1" hangingPunct="1">
              <a:buNone/>
            </a:pPr>
            <a:r>
              <a:rPr lang="en-US" altLang="zh-CN" sz="2400" dirty="0">
                <a:latin typeface="Times New Roman" panose="02020603050405020304" pitchFamily="18" charset="0"/>
                <a:cs typeface="Times New Roman" panose="02020603050405020304" pitchFamily="18" charset="0"/>
              </a:rPr>
              <a:t>	</a:t>
            </a:r>
            <a:r>
              <a:rPr lang="zh-CN" altLang="en-US" sz="2400" dirty="0">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cs typeface="Times New Roman" panose="02020603050405020304" pitchFamily="18" charset="0"/>
              </a:rPr>
              <a:t>伏特加</a:t>
            </a:r>
            <a:r>
              <a:rPr lang="zh-CN" altLang="en-US" sz="2400" dirty="0">
                <a:latin typeface="Times New Roman" panose="02020603050405020304" pitchFamily="18" charset="0"/>
                <a:cs typeface="Times New Roman" panose="02020603050405020304" pitchFamily="18" charset="0"/>
              </a:rPr>
              <a:t>酒虽然很浓，但</a:t>
            </a:r>
            <a:r>
              <a:rPr lang="zh-CN" altLang="en-US" sz="2400" b="1" dirty="0">
                <a:solidFill>
                  <a:srgbClr val="FF0000"/>
                </a:solidFill>
                <a:latin typeface="Times New Roman" panose="02020603050405020304" pitchFamily="18" charset="0"/>
                <a:cs typeface="Times New Roman" panose="02020603050405020304" pitchFamily="18" charset="0"/>
              </a:rPr>
              <a:t>肉</a:t>
            </a:r>
            <a:r>
              <a:rPr lang="zh-CN" altLang="en-US" sz="2400" dirty="0">
                <a:latin typeface="Times New Roman" panose="02020603050405020304" pitchFamily="18" charset="0"/>
                <a:cs typeface="Times New Roman" panose="02020603050405020304" pitchFamily="18" charset="0"/>
              </a:rPr>
              <a:t>是腐烂的）</a:t>
            </a:r>
          </a:p>
          <a:p>
            <a:endParaRPr lang="zh-CN" altLang="en-US" sz="2400" dirty="0">
              <a:latin typeface="Times New Roman" panose="02020603050405020304" pitchFamily="18" charset="0"/>
              <a:cs typeface="Times New Roman" panose="02020603050405020304" pitchFamily="18" charset="0"/>
            </a:endParaRPr>
          </a:p>
        </p:txBody>
      </p:sp>
      <p:sp>
        <p:nvSpPr>
          <p:cNvPr id="4" name="标题 1"/>
          <p:cNvSpPr>
            <a:spLocks noGrp="1"/>
          </p:cNvSpPr>
          <p:nvPr>
            <p:ph type="title"/>
          </p:nvPr>
        </p:nvSpPr>
        <p:spPr>
          <a:xfrm>
            <a:off x="1042988" y="188913"/>
            <a:ext cx="7058025" cy="719137"/>
          </a:xfrm>
        </p:spPr>
        <p:txBody>
          <a:bodyPr/>
          <a:lstStyle/>
          <a:p>
            <a:r>
              <a:rPr lang="zh-CN" altLang="en-US" dirty="0">
                <a:latin typeface="微软雅黑" panose="020B0503020204020204" pitchFamily="34" charset="-122"/>
                <a:ea typeface="微软雅黑" panose="020B0503020204020204" pitchFamily="34" charset="-122"/>
              </a:rPr>
              <a:t>人工智能的发展</a:t>
            </a:r>
          </a:p>
        </p:txBody>
      </p:sp>
    </p:spTree>
    <p:extLst>
      <p:ext uri="{BB962C8B-B14F-4D97-AF65-F5344CB8AC3E}">
        <p14:creationId xmlns:p14="http://schemas.microsoft.com/office/powerpoint/2010/main" val="9496844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95536" y="1340768"/>
            <a:ext cx="7924800" cy="4968875"/>
          </a:xfrm>
        </p:spPr>
        <p:txBody>
          <a:bodyPr/>
          <a:lstStyle/>
          <a:p>
            <a:pPr marL="0" indent="0" eaLnBrk="1" hangingPunct="1">
              <a:buNone/>
            </a:pPr>
            <a:r>
              <a:rPr lang="zh-CN" altLang="en-US" sz="2400" dirty="0">
                <a:latin typeface="+mn-ea"/>
              </a:rPr>
              <a:t>原因</a:t>
            </a:r>
          </a:p>
          <a:p>
            <a:pPr marL="0" indent="0">
              <a:buNone/>
            </a:pPr>
            <a:r>
              <a:rPr lang="zh-CN" altLang="en-US" sz="2400" dirty="0">
                <a:latin typeface="+mn-ea"/>
              </a:rPr>
              <a:t>	</a:t>
            </a:r>
            <a:r>
              <a:rPr lang="en-US" altLang="zh-CN" sz="2400" dirty="0">
                <a:latin typeface="+mn-ea"/>
              </a:rPr>
              <a:t>Spirit</a:t>
            </a:r>
            <a:r>
              <a:rPr lang="zh-CN" altLang="en-US" sz="2400" dirty="0">
                <a:latin typeface="+mn-ea"/>
              </a:rPr>
              <a:t>：</a:t>
            </a:r>
          </a:p>
          <a:p>
            <a:pPr marL="457200" lvl="1" indent="0">
              <a:buNone/>
            </a:pPr>
            <a:endParaRPr lang="en-US" altLang="zh-CN" sz="2400" dirty="0">
              <a:latin typeface="+mn-ea"/>
            </a:endParaRPr>
          </a:p>
          <a:p>
            <a:pPr marL="457200" lvl="1" indent="0">
              <a:buNone/>
            </a:pPr>
            <a:endParaRPr lang="en-US" altLang="zh-CN" sz="2400" dirty="0">
              <a:latin typeface="+mn-ea"/>
            </a:endParaRPr>
          </a:p>
          <a:p>
            <a:pPr marL="457200" lvl="1" indent="0">
              <a:buNone/>
            </a:pPr>
            <a:endParaRPr lang="en-US" altLang="zh-CN" sz="2400" dirty="0">
              <a:latin typeface="+mn-ea"/>
            </a:endParaRPr>
          </a:p>
          <a:p>
            <a:pPr marL="457200" lvl="1" indent="0">
              <a:buNone/>
            </a:pPr>
            <a:endParaRPr lang="en-US" altLang="zh-CN" sz="2400" dirty="0">
              <a:latin typeface="+mn-ea"/>
            </a:endParaRPr>
          </a:p>
          <a:p>
            <a:pPr marL="457200" lvl="1" indent="0">
              <a:buNone/>
            </a:pPr>
            <a:endParaRPr lang="zh-CN" altLang="en-US" sz="2400" dirty="0">
              <a:latin typeface="+mn-ea"/>
            </a:endParaRPr>
          </a:p>
          <a:p>
            <a:pPr marL="0" indent="0" eaLnBrk="1" hangingPunct="1">
              <a:buNone/>
            </a:pPr>
            <a:r>
              <a:rPr lang="zh-CN" altLang="en-US" sz="2400" dirty="0">
                <a:latin typeface="+mn-ea"/>
              </a:rPr>
              <a:t>结论</a:t>
            </a:r>
          </a:p>
          <a:p>
            <a:pPr marL="0" indent="0">
              <a:buNone/>
            </a:pPr>
            <a:r>
              <a:rPr lang="zh-CN" altLang="en-US" sz="2400" dirty="0">
                <a:latin typeface="+mn-ea"/>
              </a:rPr>
              <a:t>	必须理解才能翻译，而理解需要知识</a:t>
            </a:r>
          </a:p>
          <a:p>
            <a:pPr marL="0" indent="0">
              <a:buNone/>
            </a:pPr>
            <a:endParaRPr lang="zh-CN" altLang="en-US" sz="2400" dirty="0">
              <a:latin typeface="+mn-ea"/>
            </a:endParaRPr>
          </a:p>
        </p:txBody>
      </p:sp>
      <p:pic>
        <p:nvPicPr>
          <p:cNvPr id="6" name="图片 5"/>
          <p:cNvPicPr>
            <a:picLocks noChangeAspect="1"/>
          </p:cNvPicPr>
          <p:nvPr/>
        </p:nvPicPr>
        <p:blipFill>
          <a:blip r:embed="rId2"/>
          <a:stretch>
            <a:fillRect/>
          </a:stretch>
        </p:blipFill>
        <p:spPr>
          <a:xfrm>
            <a:off x="2555776" y="1341532"/>
            <a:ext cx="2677565" cy="1979962"/>
          </a:xfrm>
          <a:prstGeom prst="rect">
            <a:avLst/>
          </a:prstGeom>
        </p:spPr>
      </p:pic>
      <p:pic>
        <p:nvPicPr>
          <p:cNvPr id="7" name="图片 6"/>
          <p:cNvPicPr>
            <a:picLocks noChangeAspect="1"/>
          </p:cNvPicPr>
          <p:nvPr/>
        </p:nvPicPr>
        <p:blipFill>
          <a:blip r:embed="rId3"/>
          <a:stretch>
            <a:fillRect/>
          </a:stretch>
        </p:blipFill>
        <p:spPr>
          <a:xfrm>
            <a:off x="6156176" y="1383119"/>
            <a:ext cx="1991394" cy="1991394"/>
          </a:xfrm>
          <a:prstGeom prst="rect">
            <a:avLst/>
          </a:prstGeom>
        </p:spPr>
      </p:pic>
      <p:sp>
        <p:nvSpPr>
          <p:cNvPr id="2" name="矩形 1"/>
          <p:cNvSpPr/>
          <p:nvPr/>
        </p:nvSpPr>
        <p:spPr>
          <a:xfrm>
            <a:off x="2699792" y="3429000"/>
            <a:ext cx="2533549" cy="830997"/>
          </a:xfrm>
          <a:prstGeom prst="rect">
            <a:avLst/>
          </a:prstGeom>
        </p:spPr>
        <p:txBody>
          <a:bodyPr wrap="square">
            <a:spAutoFit/>
          </a:bodyPr>
          <a:lstStyle/>
          <a:p>
            <a:pPr lvl="1"/>
            <a:r>
              <a:rPr lang="zh-CN" altLang="en-US" sz="2400" dirty="0">
                <a:latin typeface="+mn-ea"/>
              </a:rPr>
              <a:t>	</a:t>
            </a:r>
            <a:r>
              <a:rPr lang="en-US" altLang="zh-CN" sz="2400" dirty="0">
                <a:latin typeface="+mn-ea"/>
              </a:rPr>
              <a:t>1</a:t>
            </a:r>
            <a:r>
              <a:rPr lang="zh-CN" altLang="en-US" sz="2400" dirty="0">
                <a:latin typeface="+mn-ea"/>
              </a:rPr>
              <a:t>）精神 </a:t>
            </a:r>
          </a:p>
          <a:p>
            <a:pPr lvl="1"/>
            <a:r>
              <a:rPr lang="zh-CN" altLang="en-US" sz="2400" dirty="0">
                <a:latin typeface="+mn-ea"/>
              </a:rPr>
              <a:t>  	</a:t>
            </a:r>
          </a:p>
        </p:txBody>
      </p:sp>
      <p:sp>
        <p:nvSpPr>
          <p:cNvPr id="4" name="矩形 3"/>
          <p:cNvSpPr/>
          <p:nvPr/>
        </p:nvSpPr>
        <p:spPr>
          <a:xfrm>
            <a:off x="5796136" y="3467066"/>
            <a:ext cx="2031325" cy="461665"/>
          </a:xfrm>
          <a:prstGeom prst="rect">
            <a:avLst/>
          </a:prstGeom>
        </p:spPr>
        <p:txBody>
          <a:bodyPr wrap="none">
            <a:spAutoFit/>
          </a:bodyPr>
          <a:lstStyle/>
          <a:p>
            <a:pPr lvl="1"/>
            <a:r>
              <a:rPr lang="en-US" altLang="zh-CN" sz="2400" dirty="0">
                <a:latin typeface="+mn-ea"/>
              </a:rPr>
              <a:t>2</a:t>
            </a:r>
            <a:r>
              <a:rPr lang="zh-CN" altLang="en-US" sz="2400" dirty="0">
                <a:latin typeface="+mn-ea"/>
              </a:rPr>
              <a:t>）烈性酒</a:t>
            </a:r>
          </a:p>
        </p:txBody>
      </p:sp>
      <p:sp>
        <p:nvSpPr>
          <p:cNvPr id="9" name="标题 1"/>
          <p:cNvSpPr>
            <a:spLocks noGrp="1"/>
          </p:cNvSpPr>
          <p:nvPr>
            <p:ph type="title"/>
          </p:nvPr>
        </p:nvSpPr>
        <p:spPr>
          <a:xfrm>
            <a:off x="1042988" y="188913"/>
            <a:ext cx="7058025" cy="719137"/>
          </a:xfrm>
        </p:spPr>
        <p:txBody>
          <a:bodyPr/>
          <a:lstStyle/>
          <a:p>
            <a:r>
              <a:rPr lang="zh-CN" altLang="en-US" dirty="0">
                <a:latin typeface="微软雅黑" panose="020B0503020204020204" pitchFamily="34" charset="-122"/>
                <a:ea typeface="微软雅黑" panose="020B0503020204020204" pitchFamily="34" charset="-122"/>
              </a:rPr>
              <a:t>人工智能的发展</a:t>
            </a:r>
          </a:p>
        </p:txBody>
      </p:sp>
    </p:spTree>
    <p:extLst>
      <p:ext uri="{BB962C8B-B14F-4D97-AF65-F5344CB8AC3E}">
        <p14:creationId xmlns:p14="http://schemas.microsoft.com/office/powerpoint/2010/main" val="12472631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323528" y="1340768"/>
            <a:ext cx="7924800" cy="4968875"/>
          </a:xfrm>
        </p:spPr>
        <p:txBody>
          <a:bodyPr/>
          <a:lstStyle/>
          <a:p>
            <a:pPr marL="0" indent="0">
              <a:buClr>
                <a:schemeClr val="bg2"/>
              </a:buClr>
              <a:buSzPct val="75000"/>
              <a:buNone/>
              <a:defRPr/>
            </a:pPr>
            <a:r>
              <a:rPr lang="zh-CN" altLang="en-US" sz="2400" dirty="0">
                <a:latin typeface="Times New Roman" panose="02020603050405020304" pitchFamily="18" charset="0"/>
                <a:cs typeface="Times New Roman" panose="02020603050405020304" pitchFamily="18" charset="0"/>
              </a:rPr>
              <a:t>现在依然是一个笑话</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英中翻译</a:t>
            </a:r>
            <a:r>
              <a:rPr lang="en-US" altLang="zh-CN" sz="2400" dirty="0">
                <a:latin typeface="Times New Roman" panose="02020603050405020304" pitchFamily="18" charset="0"/>
                <a:cs typeface="Times New Roman" panose="02020603050405020304" pitchFamily="18" charset="0"/>
              </a:rPr>
              <a:t>), but better</a:t>
            </a:r>
          </a:p>
          <a:p>
            <a:pPr marL="0" indent="0">
              <a:buClr>
                <a:schemeClr val="bg2"/>
              </a:buClr>
              <a:buSzPct val="75000"/>
              <a:buNone/>
              <a:defRPr/>
            </a:pPr>
            <a:endParaRPr lang="zh-CN" altLang="en-US" sz="2400" dirty="0">
              <a:latin typeface="Times New Roman" panose="02020603050405020304" pitchFamily="18" charset="0"/>
              <a:cs typeface="Times New Roman" panose="02020603050405020304" pitchFamily="18" charset="0"/>
            </a:endParaRPr>
          </a:p>
          <a:p>
            <a:pPr marL="0" indent="0">
              <a:buClr>
                <a:schemeClr val="bg2"/>
              </a:buClr>
              <a:buSzPct val="75000"/>
              <a:buNone/>
              <a:defRPr/>
            </a:pPr>
            <a:r>
              <a:rPr lang="en-US" altLang="zh-CN" sz="2400" dirty="0">
                <a:latin typeface="Times New Roman" panose="02020603050405020304" pitchFamily="18" charset="0"/>
                <a:cs typeface="Times New Roman" panose="02020603050405020304" pitchFamily="18" charset="0"/>
              </a:rPr>
              <a:t>The </a:t>
            </a:r>
            <a:r>
              <a:rPr lang="en-US" altLang="zh-CN" sz="2400" b="1" dirty="0">
                <a:solidFill>
                  <a:srgbClr val="FF0000"/>
                </a:solidFill>
                <a:latin typeface="Times New Roman" panose="02020603050405020304" pitchFamily="18" charset="0"/>
                <a:cs typeface="Times New Roman" panose="02020603050405020304" pitchFamily="18" charset="0"/>
              </a:rPr>
              <a:t>spirit</a:t>
            </a:r>
            <a:r>
              <a:rPr lang="en-US" altLang="zh-CN" sz="2400" dirty="0">
                <a:latin typeface="Times New Roman" panose="02020603050405020304" pitchFamily="18" charset="0"/>
                <a:cs typeface="Times New Roman" panose="02020603050405020304" pitchFamily="18" charset="0"/>
              </a:rPr>
              <a:t> is willing but the</a:t>
            </a:r>
            <a:r>
              <a:rPr lang="en-US" altLang="zh-CN" sz="2400" b="1" dirty="0">
                <a:solidFill>
                  <a:srgbClr val="FF0000"/>
                </a:solidFill>
                <a:latin typeface="Times New Roman" panose="02020603050405020304" pitchFamily="18" charset="0"/>
                <a:cs typeface="Times New Roman" panose="02020603050405020304" pitchFamily="18" charset="0"/>
              </a:rPr>
              <a:t> flesh </a:t>
            </a:r>
            <a:r>
              <a:rPr lang="en-US" altLang="zh-CN" sz="2400" dirty="0">
                <a:latin typeface="Times New Roman" panose="02020603050405020304" pitchFamily="18" charset="0"/>
                <a:cs typeface="Times New Roman" panose="02020603050405020304" pitchFamily="18" charset="0"/>
              </a:rPr>
              <a:t>is weak.</a:t>
            </a:r>
          </a:p>
          <a:p>
            <a:pPr marL="0" indent="0">
              <a:buClr>
                <a:schemeClr val="bg2"/>
              </a:buClr>
              <a:buSzPct val="75000"/>
              <a:buNone/>
              <a:defRPr/>
            </a:pPr>
            <a:endParaRPr lang="zh-CN" altLang="en-US" sz="2400" dirty="0">
              <a:latin typeface="Times New Roman" panose="02020603050405020304" pitchFamily="18" charset="0"/>
              <a:cs typeface="Times New Roman" panose="02020603050405020304" pitchFamily="18" charset="0"/>
            </a:endParaRPr>
          </a:p>
          <a:p>
            <a:pPr marL="0" indent="0">
              <a:buClr>
                <a:schemeClr val="bg2"/>
              </a:buClr>
              <a:buSzPct val="75000"/>
              <a:buNone/>
              <a:defRPr/>
            </a:pPr>
            <a:r>
              <a:rPr lang="zh-CN" altLang="zh-CN" sz="2400" dirty="0">
                <a:latin typeface="Times New Roman" panose="02020603050405020304" pitchFamily="18" charset="0"/>
                <a:cs typeface="Times New Roman" panose="02020603050405020304" pitchFamily="18" charset="0"/>
              </a:rPr>
              <a:t>你们</a:t>
            </a:r>
            <a:r>
              <a:rPr lang="zh-CN" altLang="zh-CN" sz="2400" b="1" dirty="0">
                <a:solidFill>
                  <a:srgbClr val="FF0000"/>
                </a:solidFill>
                <a:latin typeface="Times New Roman" panose="02020603050405020304" pitchFamily="18" charset="0"/>
                <a:cs typeface="Times New Roman" panose="02020603050405020304" pitchFamily="18" charset="0"/>
              </a:rPr>
              <a:t>心灵</a:t>
            </a:r>
            <a:r>
              <a:rPr lang="zh-CN" altLang="zh-CN" sz="2400" dirty="0">
                <a:latin typeface="Times New Roman" panose="02020603050405020304" pitchFamily="18" charset="0"/>
                <a:cs typeface="Times New Roman" panose="02020603050405020304" pitchFamily="18" charset="0"/>
              </a:rPr>
              <a:t>固然愿意，</a:t>
            </a:r>
            <a:r>
              <a:rPr lang="zh-CN" altLang="zh-CN" sz="2400" b="1" dirty="0">
                <a:solidFill>
                  <a:srgbClr val="FF0000"/>
                </a:solidFill>
                <a:latin typeface="Times New Roman" panose="02020603050405020304" pitchFamily="18" charset="0"/>
                <a:cs typeface="Times New Roman" panose="02020603050405020304" pitchFamily="18" charset="0"/>
              </a:rPr>
              <a:t>肉体</a:t>
            </a:r>
            <a:r>
              <a:rPr lang="zh-CN" altLang="zh-CN" sz="2400" dirty="0">
                <a:latin typeface="Times New Roman" panose="02020603050405020304" pitchFamily="18" charset="0"/>
                <a:cs typeface="Times New Roman" panose="02020603050405020304" pitchFamily="18" charset="0"/>
              </a:rPr>
              <a:t>软弱</a:t>
            </a:r>
            <a:r>
              <a:rPr lang="en-US" altLang="zh-CN" sz="2400" dirty="0">
                <a:latin typeface="Times New Roman" panose="02020603050405020304" pitchFamily="18" charset="0"/>
                <a:cs typeface="Times New Roman" panose="02020603050405020304" pitchFamily="18" charset="0"/>
              </a:rPr>
              <a:t>.</a:t>
            </a:r>
          </a:p>
          <a:p>
            <a:pPr marL="0" indent="0">
              <a:buClr>
                <a:schemeClr val="bg2"/>
              </a:buClr>
              <a:buSzPct val="75000"/>
              <a:buNone/>
              <a:defRPr/>
            </a:pPr>
            <a:r>
              <a:rPr lang="en-US" altLang="zh-CN" sz="2400" dirty="0">
                <a:latin typeface="Times New Roman" panose="02020603050405020304" pitchFamily="18" charset="0"/>
                <a:cs typeface="Times New Roman" panose="02020603050405020304" pitchFamily="18" charset="0"/>
              </a:rPr>
              <a:t>The </a:t>
            </a:r>
            <a:r>
              <a:rPr lang="en-US" altLang="zh-CN" sz="2400" b="1" dirty="0">
                <a:solidFill>
                  <a:srgbClr val="FF0000"/>
                </a:solidFill>
                <a:latin typeface="Times New Roman" panose="02020603050405020304" pitchFamily="18" charset="0"/>
                <a:cs typeface="Times New Roman" panose="02020603050405020304" pitchFamily="18" charset="0"/>
              </a:rPr>
              <a:t>spirit</a:t>
            </a:r>
            <a:r>
              <a:rPr lang="en-US" altLang="zh-CN" sz="2400" dirty="0">
                <a:latin typeface="Times New Roman" panose="02020603050405020304" pitchFamily="18" charset="0"/>
                <a:cs typeface="Times New Roman" panose="02020603050405020304" pitchFamily="18" charset="0"/>
              </a:rPr>
              <a:t> is willing, </a:t>
            </a:r>
            <a:r>
              <a:rPr lang="en-US" altLang="zh-CN" sz="2400" b="1" dirty="0">
                <a:solidFill>
                  <a:srgbClr val="FF0000"/>
                </a:solidFill>
                <a:latin typeface="Times New Roman" panose="02020603050405020304" pitchFamily="18" charset="0"/>
                <a:cs typeface="Times New Roman" panose="02020603050405020304" pitchFamily="18" charset="0"/>
              </a:rPr>
              <a:t>flesh </a:t>
            </a:r>
            <a:r>
              <a:rPr lang="en-US" altLang="zh-CN" sz="2400" dirty="0" smtClean="0">
                <a:latin typeface="Times New Roman" panose="02020603050405020304" pitchFamily="18" charset="0"/>
                <a:cs typeface="Times New Roman" panose="02020603050405020304" pitchFamily="18" charset="0"/>
              </a:rPr>
              <a:t>weak</a:t>
            </a:r>
            <a:r>
              <a:rPr lang="zh-CN" altLang="en-US" sz="2400" dirty="0">
                <a:latin typeface="Times New Roman" panose="02020603050405020304" pitchFamily="18" charset="0"/>
                <a:cs typeface="Times New Roman" panose="02020603050405020304" pitchFamily="18" charset="0"/>
              </a:rPr>
              <a:t>（</a:t>
            </a:r>
            <a:r>
              <a:rPr lang="zh-CN" altLang="en-US" sz="2400" b="1" dirty="0">
                <a:solidFill>
                  <a:srgbClr val="FF0000"/>
                </a:solidFill>
                <a:latin typeface="Times New Roman" panose="02020603050405020304" pitchFamily="18" charset="0"/>
                <a:cs typeface="Times New Roman" panose="02020603050405020304" pitchFamily="18" charset="0"/>
              </a:rPr>
              <a:t>心</a:t>
            </a:r>
            <a:r>
              <a:rPr lang="zh-CN" altLang="en-US" sz="2400" dirty="0">
                <a:latin typeface="Times New Roman" panose="02020603050405020304" pitchFamily="18" charset="0"/>
                <a:cs typeface="Times New Roman" panose="02020603050405020304" pitchFamily="18" charset="0"/>
              </a:rPr>
              <a:t>有余而</a:t>
            </a:r>
            <a:r>
              <a:rPr lang="zh-CN" altLang="en-US" sz="2400" b="1" dirty="0">
                <a:solidFill>
                  <a:srgbClr val="FF0000"/>
                </a:solidFill>
                <a:latin typeface="Times New Roman" panose="02020603050405020304" pitchFamily="18" charset="0"/>
                <a:cs typeface="Times New Roman" panose="02020603050405020304" pitchFamily="18" charset="0"/>
              </a:rPr>
              <a:t>力</a:t>
            </a:r>
            <a:r>
              <a:rPr lang="zh-CN" altLang="en-US" sz="2400" dirty="0">
                <a:latin typeface="Times New Roman" panose="02020603050405020304" pitchFamily="18" charset="0"/>
                <a:cs typeface="Times New Roman" panose="02020603050405020304" pitchFamily="18" charset="0"/>
              </a:rPr>
              <a:t>不足</a:t>
            </a:r>
            <a:r>
              <a:rPr lang="zh-CN" altLang="en-US" sz="2400" dirty="0" smtClean="0">
                <a:latin typeface="Times New Roman" panose="02020603050405020304" pitchFamily="18" charset="0"/>
                <a:cs typeface="Times New Roman" panose="02020603050405020304" pitchFamily="18" charset="0"/>
              </a:rPr>
              <a:t>）</a:t>
            </a:r>
            <a:endParaRPr lang="zh-CN" altLang="en-US" sz="2400" dirty="0">
              <a:latin typeface="Times New Roman" panose="02020603050405020304" pitchFamily="18" charset="0"/>
              <a:cs typeface="Times New Roman" panose="02020603050405020304" pitchFamily="18" charset="0"/>
            </a:endParaRPr>
          </a:p>
        </p:txBody>
      </p:sp>
      <p:sp>
        <p:nvSpPr>
          <p:cNvPr id="4" name="标题 1"/>
          <p:cNvSpPr>
            <a:spLocks noGrp="1"/>
          </p:cNvSpPr>
          <p:nvPr>
            <p:ph type="title"/>
          </p:nvPr>
        </p:nvSpPr>
        <p:spPr>
          <a:xfrm>
            <a:off x="1042988" y="188913"/>
            <a:ext cx="7058025" cy="719137"/>
          </a:xfrm>
        </p:spPr>
        <p:txBody>
          <a:bodyPr/>
          <a:lstStyle/>
          <a:p>
            <a:r>
              <a:rPr lang="zh-CN" altLang="en-US" dirty="0">
                <a:latin typeface="微软雅黑" panose="020B0503020204020204" pitchFamily="34" charset="-122"/>
                <a:ea typeface="微软雅黑" panose="020B0503020204020204" pitchFamily="34" charset="-122"/>
              </a:rPr>
              <a:t>人工智能的发展</a:t>
            </a:r>
          </a:p>
        </p:txBody>
      </p:sp>
    </p:spTree>
    <p:extLst>
      <p:ext uri="{BB962C8B-B14F-4D97-AF65-F5344CB8AC3E}">
        <p14:creationId xmlns:p14="http://schemas.microsoft.com/office/powerpoint/2010/main" val="11630937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11068" y="1196752"/>
            <a:ext cx="7924800" cy="4968875"/>
          </a:xfrm>
        </p:spPr>
        <p:txBody>
          <a:bodyPr/>
          <a:lstStyle/>
          <a:p>
            <a:pPr marL="0" indent="0">
              <a:buNone/>
            </a:pPr>
            <a:r>
              <a:rPr lang="zh-CN" altLang="en-US" sz="2400" dirty="0">
                <a:latin typeface="+mn-ea"/>
              </a:rPr>
              <a:t>第三阶段（</a:t>
            </a:r>
            <a:r>
              <a:rPr lang="en-US" altLang="zh-CN" sz="2400" dirty="0">
                <a:latin typeface="+mn-ea"/>
              </a:rPr>
              <a:t>60</a:t>
            </a:r>
            <a:r>
              <a:rPr lang="zh-CN" altLang="en-US" sz="2400" dirty="0">
                <a:latin typeface="+mn-ea"/>
              </a:rPr>
              <a:t>年代中</a:t>
            </a:r>
            <a:r>
              <a:rPr lang="en-US" altLang="zh-CN" sz="2400" dirty="0">
                <a:latin typeface="+mn-ea"/>
              </a:rPr>
              <a:t>-80</a:t>
            </a:r>
            <a:r>
              <a:rPr lang="zh-CN" altLang="en-US" sz="2400" dirty="0">
                <a:latin typeface="+mn-ea"/>
              </a:rPr>
              <a:t>年代初）        </a:t>
            </a:r>
            <a:endParaRPr lang="en-US" altLang="zh-CN" sz="2400" dirty="0">
              <a:latin typeface="+mn-ea"/>
            </a:endParaRPr>
          </a:p>
          <a:p>
            <a:pPr marL="0" indent="0">
              <a:buNone/>
            </a:pPr>
            <a:r>
              <a:rPr lang="zh-CN" altLang="en-US" sz="2400" b="1" dirty="0">
                <a:latin typeface="+mn-ea"/>
              </a:rPr>
              <a:t>知识工程时代</a:t>
            </a:r>
          </a:p>
          <a:p>
            <a:pPr marL="457200" lvl="1" indent="0">
              <a:buNone/>
            </a:pPr>
            <a:r>
              <a:rPr lang="zh-CN" altLang="en-US" sz="2400" dirty="0"/>
              <a:t> 专家系统是一个智能计算机程序系统；</a:t>
            </a:r>
            <a:endParaRPr lang="en-US" altLang="zh-CN" sz="2400" dirty="0"/>
          </a:p>
          <a:p>
            <a:pPr marL="622300" lvl="2" indent="0" eaLnBrk="1" hangingPunct="1">
              <a:buNone/>
            </a:pPr>
            <a:r>
              <a:rPr lang="zh-CN" altLang="en-US" dirty="0"/>
              <a:t>其内部含有大量的某个领域专家水平的知识与经验；</a:t>
            </a:r>
            <a:endParaRPr lang="en-US" altLang="zh-CN" dirty="0"/>
          </a:p>
          <a:p>
            <a:pPr marL="622300" lvl="2" indent="0" eaLnBrk="1" hangingPunct="1">
              <a:buNone/>
            </a:pPr>
            <a:r>
              <a:rPr lang="zh-CN" altLang="en-US" dirty="0"/>
              <a:t>能够利用某领域一个或多个专家提供的知识和经验，进行推理和判断，模拟人类专家的决策过程并处理该领域问题。</a:t>
            </a:r>
          </a:p>
          <a:p>
            <a:pPr marL="0" indent="0">
              <a:buNone/>
            </a:pPr>
            <a:endParaRPr lang="zh-CN" altLang="en-US" dirty="0"/>
          </a:p>
        </p:txBody>
      </p:sp>
      <p:sp>
        <p:nvSpPr>
          <p:cNvPr id="6" name="标题 1"/>
          <p:cNvSpPr>
            <a:spLocks noGrp="1"/>
          </p:cNvSpPr>
          <p:nvPr>
            <p:ph type="title"/>
          </p:nvPr>
        </p:nvSpPr>
        <p:spPr>
          <a:xfrm>
            <a:off x="1042988" y="188913"/>
            <a:ext cx="7058025" cy="719137"/>
          </a:xfrm>
        </p:spPr>
        <p:txBody>
          <a:bodyPr/>
          <a:lstStyle/>
          <a:p>
            <a:r>
              <a:rPr lang="zh-CN" altLang="en-US" dirty="0">
                <a:latin typeface="微软雅黑" panose="020B0503020204020204" pitchFamily="34" charset="-122"/>
                <a:ea typeface="微软雅黑" panose="020B0503020204020204" pitchFamily="34" charset="-122"/>
              </a:rPr>
              <a:t>人工智能的发展</a:t>
            </a:r>
          </a:p>
        </p:txBody>
      </p:sp>
      <p:pic>
        <p:nvPicPr>
          <p:cNvPr id="5122" name="Picture 2" descr="“专家系统”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b="6654"/>
          <a:stretch/>
        </p:blipFill>
        <p:spPr bwMode="auto">
          <a:xfrm>
            <a:off x="112836" y="4452269"/>
            <a:ext cx="2676525" cy="1929382"/>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专家系统”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90517" y="4426482"/>
            <a:ext cx="2543175"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 name="图片 1"/>
          <p:cNvPicPr>
            <a:picLocks noChangeAspect="1"/>
          </p:cNvPicPr>
          <p:nvPr/>
        </p:nvPicPr>
        <p:blipFill>
          <a:blip r:embed="rId4"/>
          <a:stretch>
            <a:fillRect/>
          </a:stretch>
        </p:blipFill>
        <p:spPr>
          <a:xfrm>
            <a:off x="5508104" y="4507569"/>
            <a:ext cx="3447619" cy="1980953"/>
          </a:xfrm>
          <a:prstGeom prst="rect">
            <a:avLst/>
          </a:prstGeom>
        </p:spPr>
      </p:pic>
    </p:spTree>
    <p:extLst>
      <p:ext uri="{BB962C8B-B14F-4D97-AF65-F5344CB8AC3E}">
        <p14:creationId xmlns:p14="http://schemas.microsoft.com/office/powerpoint/2010/main" val="172056848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人工智能的热潮</a:t>
            </a: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r="30712"/>
          <a:stretch/>
        </p:blipFill>
        <p:spPr>
          <a:xfrm>
            <a:off x="36512" y="1484784"/>
            <a:ext cx="6335688" cy="1284377"/>
          </a:xfrm>
          <a:prstGeom prst="rect">
            <a:avLst/>
          </a:prstGeom>
        </p:spPr>
      </p:pic>
      <p:sp>
        <p:nvSpPr>
          <p:cNvPr id="5" name="文本框 4"/>
          <p:cNvSpPr txBox="1"/>
          <p:nvPr/>
        </p:nvSpPr>
        <p:spPr>
          <a:xfrm>
            <a:off x="1261660" y="1110720"/>
            <a:ext cx="7317060" cy="830997"/>
          </a:xfrm>
          <a:prstGeom prst="rect">
            <a:avLst/>
          </a:prstGeom>
          <a:noFill/>
        </p:spPr>
        <p:txBody>
          <a:bodyPr wrap="square" rtlCol="0">
            <a:spAutoFit/>
          </a:bodyPr>
          <a:lstStyle/>
          <a:p>
            <a:r>
              <a:rPr lang="zh-CN" altLang="en-US" sz="2400" b="1" dirty="0">
                <a:latin typeface="+mn-ea"/>
              </a:rPr>
              <a:t>国务院关于印发新一代人工智能发展规划的通知</a:t>
            </a:r>
          </a:p>
          <a:p>
            <a:endParaRPr kumimoji="1" lang="zh-CN" altLang="en-US" sz="2400" dirty="0">
              <a:latin typeface="+mn-ea"/>
            </a:endParaRPr>
          </a:p>
        </p:txBody>
      </p:sp>
      <p:sp>
        <p:nvSpPr>
          <p:cNvPr id="8" name="文本框 7"/>
          <p:cNvSpPr txBox="1"/>
          <p:nvPr/>
        </p:nvSpPr>
        <p:spPr>
          <a:xfrm>
            <a:off x="36512" y="2769161"/>
            <a:ext cx="6228184" cy="1569660"/>
          </a:xfrm>
          <a:prstGeom prst="rect">
            <a:avLst/>
          </a:prstGeom>
          <a:noFill/>
        </p:spPr>
        <p:txBody>
          <a:bodyPr wrap="square" rtlCol="0">
            <a:spAutoFit/>
          </a:bodyPr>
          <a:lstStyle/>
          <a:p>
            <a:r>
              <a:rPr lang="zh-CN" altLang="en-US" sz="2400" dirty="0">
                <a:latin typeface="+mn-ea"/>
              </a:rPr>
              <a:t>提出了面向</a:t>
            </a:r>
            <a:r>
              <a:rPr lang="en-US" altLang="zh-CN" sz="2400" dirty="0">
                <a:latin typeface="+mn-ea"/>
              </a:rPr>
              <a:t>2030</a:t>
            </a:r>
            <a:r>
              <a:rPr lang="zh-CN" altLang="en-US" sz="2400" dirty="0">
                <a:latin typeface="+mn-ea"/>
              </a:rPr>
              <a:t>年我国新一代人工智能发展的指导思想、战略目标、重点任务和保障措施，部署构筑我国人工智能发展的先发优势，加快建设创新型国家和世界科技强国。</a:t>
            </a:r>
            <a:endParaRPr kumimoji="1" lang="zh-CN" altLang="en-US" sz="2400" dirty="0">
              <a:latin typeface="+mn-ea"/>
            </a:endParaRPr>
          </a:p>
        </p:txBody>
      </p:sp>
      <p:pic>
        <p:nvPicPr>
          <p:cNvPr id="4" name="图片 3"/>
          <p:cNvPicPr>
            <a:picLocks noChangeAspect="1"/>
          </p:cNvPicPr>
          <p:nvPr/>
        </p:nvPicPr>
        <p:blipFill rotWithShape="1">
          <a:blip r:embed="rId3" cstate="print">
            <a:extLst>
              <a:ext uri="{28A0092B-C50C-407E-A947-70E740481C1C}">
                <a14:useLocalDpi xmlns:a14="http://schemas.microsoft.com/office/drawing/2010/main" val="0"/>
              </a:ext>
            </a:extLst>
          </a:blip>
          <a:srcRect l="4899"/>
          <a:stretch/>
        </p:blipFill>
        <p:spPr>
          <a:xfrm>
            <a:off x="6348348" y="1628800"/>
            <a:ext cx="2795652" cy="4775095"/>
          </a:xfrm>
          <a:prstGeom prst="rect">
            <a:avLst/>
          </a:prstGeom>
        </p:spPr>
      </p:pic>
      <p:sp>
        <p:nvSpPr>
          <p:cNvPr id="6" name="矩形 5"/>
          <p:cNvSpPr/>
          <p:nvPr/>
        </p:nvSpPr>
        <p:spPr>
          <a:xfrm>
            <a:off x="1619672" y="4338821"/>
            <a:ext cx="2659702" cy="830997"/>
          </a:xfrm>
          <a:prstGeom prst="rect">
            <a:avLst/>
          </a:prstGeom>
        </p:spPr>
        <p:txBody>
          <a:bodyPr wrap="none">
            <a:spAutoFit/>
          </a:bodyPr>
          <a:lstStyle/>
          <a:p>
            <a:r>
              <a:rPr lang="zh-CN" altLang="en-US" sz="2400" b="1" dirty="0">
                <a:solidFill>
                  <a:srgbClr val="FF0000"/>
                </a:solidFill>
                <a:latin typeface="+mn-ea"/>
              </a:rPr>
              <a:t>产业规模超</a:t>
            </a:r>
            <a:r>
              <a:rPr lang="en-US" altLang="zh-CN" sz="2400" b="1" dirty="0">
                <a:solidFill>
                  <a:srgbClr val="FF0000"/>
                </a:solidFill>
                <a:latin typeface="+mn-ea"/>
              </a:rPr>
              <a:t>5</a:t>
            </a:r>
            <a:r>
              <a:rPr lang="zh-CN" altLang="en-US" sz="2400" b="1" dirty="0">
                <a:solidFill>
                  <a:srgbClr val="FF0000"/>
                </a:solidFill>
                <a:latin typeface="+mn-ea"/>
              </a:rPr>
              <a:t>万亿</a:t>
            </a:r>
            <a:endParaRPr lang="en-US" altLang="zh-CN" sz="2400" b="1" dirty="0">
              <a:solidFill>
                <a:srgbClr val="FF0000"/>
              </a:solidFill>
              <a:latin typeface="+mn-ea"/>
            </a:endParaRPr>
          </a:p>
          <a:p>
            <a:r>
              <a:rPr lang="zh-CN" altLang="en-US" sz="2400" b="1" dirty="0">
                <a:solidFill>
                  <a:srgbClr val="FF0000"/>
                </a:solidFill>
                <a:latin typeface="+mn-ea"/>
              </a:rPr>
              <a:t>从中小学阶段抓起</a:t>
            </a:r>
            <a:endParaRPr lang="zh-CN" altLang="en-US" sz="2400" b="1" dirty="0">
              <a:solidFill>
                <a:srgbClr val="FF0000"/>
              </a:solidFill>
            </a:endParaRPr>
          </a:p>
        </p:txBody>
      </p:sp>
      <p:pic>
        <p:nvPicPr>
          <p:cNvPr id="7" name="图片 6"/>
          <p:cNvPicPr>
            <a:picLocks noChangeAspect="1"/>
          </p:cNvPicPr>
          <p:nvPr/>
        </p:nvPicPr>
        <p:blipFill>
          <a:blip r:embed="rId4"/>
          <a:stretch>
            <a:fillRect/>
          </a:stretch>
        </p:blipFill>
        <p:spPr>
          <a:xfrm>
            <a:off x="323528" y="5397027"/>
            <a:ext cx="5442530" cy="1006868"/>
          </a:xfrm>
          <a:prstGeom prst="rect">
            <a:avLst/>
          </a:prstGeom>
        </p:spPr>
      </p:pic>
    </p:spTree>
    <p:extLst>
      <p:ext uri="{BB962C8B-B14F-4D97-AF65-F5344CB8AC3E}">
        <p14:creationId xmlns:p14="http://schemas.microsoft.com/office/powerpoint/2010/main" val="33676111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微软雅黑" panose="020B0503020204020204" pitchFamily="34" charset="-122"/>
                <a:ea typeface="微软雅黑" panose="020B0503020204020204" pitchFamily="34" charset="-122"/>
              </a:rPr>
              <a:t>专家系统的构成</a:t>
            </a:r>
            <a:endParaRPr lang="zh-CN" altLang="en-US" dirty="0">
              <a:latin typeface="微软雅黑" panose="020B0503020204020204" pitchFamily="34" charset="-122"/>
              <a:ea typeface="微软雅黑" panose="020B0503020204020204" pitchFamily="34" charset="-122"/>
            </a:endParaRPr>
          </a:p>
        </p:txBody>
      </p:sp>
      <p:pic>
        <p:nvPicPr>
          <p:cNvPr id="4" name="Picture 3"/>
          <p:cNvPicPr>
            <a:picLocks noChangeAspect="1" noChangeArrowheads="1"/>
          </p:cNvPicPr>
          <p:nvPr/>
        </p:nvPicPr>
        <p:blipFill>
          <a:blip r:embed="rId2"/>
          <a:srcRect/>
          <a:stretch>
            <a:fillRect/>
          </a:stretch>
        </p:blipFill>
        <p:spPr bwMode="auto">
          <a:xfrm>
            <a:off x="4974207" y="1844824"/>
            <a:ext cx="4134297" cy="3796802"/>
          </a:xfrm>
          <a:prstGeom prst="rect">
            <a:avLst/>
          </a:prstGeom>
          <a:noFill/>
          <a:ln w="9525">
            <a:noFill/>
            <a:miter lim="800000"/>
            <a:headEnd/>
            <a:tailEnd/>
          </a:ln>
        </p:spPr>
      </p:pic>
      <p:sp>
        <p:nvSpPr>
          <p:cNvPr id="5" name="Rectangle 3"/>
          <p:cNvSpPr txBox="1">
            <a:spLocks noChangeArrowheads="1"/>
          </p:cNvSpPr>
          <p:nvPr/>
        </p:nvSpPr>
        <p:spPr bwMode="auto">
          <a:xfrm>
            <a:off x="149671" y="1330957"/>
            <a:ext cx="4824536" cy="4824536"/>
          </a:xfrm>
          <a:prstGeom prst="rect">
            <a:avLst/>
          </a:prstGeom>
          <a:noFill/>
          <a:ln w="9525">
            <a:noFill/>
            <a:miter lim="800000"/>
            <a:headEnd/>
            <a:tailEnd/>
          </a:ln>
        </p:spPr>
        <p:txBody>
          <a:bodyPr/>
          <a:lstStyle/>
          <a:p>
            <a:pPr>
              <a:spcBef>
                <a:spcPct val="20000"/>
              </a:spcBef>
              <a:buClr>
                <a:schemeClr val="bg2"/>
              </a:buClr>
              <a:buSzPct val="75000"/>
              <a:defRPr/>
            </a:pPr>
            <a:r>
              <a:rPr lang="zh-CN" altLang="en-US" sz="2000" dirty="0">
                <a:latin typeface="Courier New" pitchFamily="49" charset="0"/>
              </a:rPr>
              <a:t>知识库</a:t>
            </a:r>
            <a:r>
              <a:rPr lang="en-US" altLang="zh-CN" sz="2000" dirty="0">
                <a:latin typeface="Courier New" pitchFamily="49" charset="0"/>
              </a:rPr>
              <a:t>:</a:t>
            </a:r>
            <a:r>
              <a:rPr lang="zh-CN" altLang="en-US" sz="2000" dirty="0">
                <a:latin typeface="Courier New" pitchFamily="49" charset="0"/>
              </a:rPr>
              <a:t>用来存放专家提供的知识。</a:t>
            </a:r>
            <a:endParaRPr lang="en-US" altLang="zh-CN" sz="2000" dirty="0">
              <a:latin typeface="Courier New" pitchFamily="49" charset="0"/>
            </a:endParaRPr>
          </a:p>
          <a:p>
            <a:pPr>
              <a:spcBef>
                <a:spcPct val="20000"/>
              </a:spcBef>
              <a:buClr>
                <a:schemeClr val="bg2"/>
              </a:buClr>
              <a:buSzPct val="75000"/>
              <a:defRPr/>
            </a:pPr>
            <a:endParaRPr lang="en-US" altLang="zh-CN" sz="2000" dirty="0">
              <a:latin typeface="Courier New" pitchFamily="49" charset="0"/>
            </a:endParaRPr>
          </a:p>
          <a:p>
            <a:pPr>
              <a:spcBef>
                <a:spcPct val="20000"/>
              </a:spcBef>
              <a:buClr>
                <a:schemeClr val="bg2"/>
              </a:buClr>
              <a:buSzPct val="75000"/>
              <a:defRPr/>
            </a:pPr>
            <a:r>
              <a:rPr lang="zh-CN" altLang="en-US" sz="2000" dirty="0">
                <a:latin typeface="Courier New" pitchFamily="49" charset="0"/>
              </a:rPr>
              <a:t>综合数据库</a:t>
            </a:r>
            <a:r>
              <a:rPr lang="en-US" altLang="zh-CN" sz="2000" dirty="0">
                <a:latin typeface="Courier New" pitchFamily="49" charset="0"/>
              </a:rPr>
              <a:t>:</a:t>
            </a:r>
            <a:r>
              <a:rPr lang="zh-CN" altLang="en-US" sz="2000" dirty="0">
                <a:latin typeface="Courier New" pitchFamily="49" charset="0"/>
              </a:rPr>
              <a:t>用于存储推理过程所需的原始数据、中间结果和最终结论。</a:t>
            </a:r>
            <a:endParaRPr lang="en-US" altLang="zh-CN" sz="2000" dirty="0">
              <a:latin typeface="Courier New" pitchFamily="49" charset="0"/>
            </a:endParaRPr>
          </a:p>
          <a:p>
            <a:pPr>
              <a:spcBef>
                <a:spcPct val="20000"/>
              </a:spcBef>
              <a:buClr>
                <a:schemeClr val="bg2"/>
              </a:buClr>
              <a:buSzPct val="75000"/>
              <a:defRPr/>
            </a:pPr>
            <a:endParaRPr lang="en-US" altLang="zh-CN" sz="2000" dirty="0">
              <a:latin typeface="Courier New" pitchFamily="49" charset="0"/>
            </a:endParaRPr>
          </a:p>
          <a:p>
            <a:pPr>
              <a:spcBef>
                <a:spcPct val="20000"/>
              </a:spcBef>
              <a:buClr>
                <a:schemeClr val="bg2"/>
              </a:buClr>
              <a:buSzPct val="75000"/>
              <a:defRPr/>
            </a:pPr>
            <a:r>
              <a:rPr lang="zh-CN" altLang="en-US" sz="2000" dirty="0">
                <a:latin typeface="Courier New" pitchFamily="49" charset="0"/>
              </a:rPr>
              <a:t>推理机</a:t>
            </a:r>
            <a:r>
              <a:rPr lang="en-US" altLang="zh-CN" sz="2000" dirty="0">
                <a:latin typeface="Courier New" pitchFamily="49" charset="0"/>
              </a:rPr>
              <a:t>:</a:t>
            </a:r>
            <a:r>
              <a:rPr lang="zh-CN" altLang="en-US" sz="2000" dirty="0">
                <a:latin typeface="Courier New" pitchFamily="49" charset="0"/>
              </a:rPr>
              <a:t>针对当前问题的条件或已知信息，反复匹配知识库中的规则，获得新的结论，以得到问题求解。</a:t>
            </a:r>
            <a:endParaRPr lang="en-US" altLang="zh-CN" sz="2000" dirty="0">
              <a:latin typeface="Courier New" pitchFamily="49" charset="0"/>
            </a:endParaRPr>
          </a:p>
          <a:p>
            <a:pPr>
              <a:spcBef>
                <a:spcPct val="20000"/>
              </a:spcBef>
              <a:buClr>
                <a:schemeClr val="bg2"/>
              </a:buClr>
              <a:buSzPct val="75000"/>
              <a:defRPr/>
            </a:pPr>
            <a:endParaRPr lang="en-US" altLang="zh-CN" sz="2000" dirty="0">
              <a:latin typeface="Courier New" pitchFamily="49" charset="0"/>
            </a:endParaRPr>
          </a:p>
          <a:p>
            <a:pPr>
              <a:spcBef>
                <a:spcPct val="20000"/>
              </a:spcBef>
              <a:buClr>
                <a:schemeClr val="bg2"/>
              </a:buClr>
              <a:buSzPct val="75000"/>
              <a:defRPr/>
            </a:pPr>
            <a:r>
              <a:rPr lang="zh-CN" altLang="en-US" sz="2000" dirty="0">
                <a:latin typeface="Courier New" pitchFamily="49" charset="0"/>
              </a:rPr>
              <a:t>解释器</a:t>
            </a:r>
            <a:r>
              <a:rPr lang="en-US" altLang="zh-CN" sz="2000" dirty="0">
                <a:latin typeface="Courier New" pitchFamily="49" charset="0"/>
              </a:rPr>
              <a:t>:</a:t>
            </a:r>
            <a:r>
              <a:rPr lang="zh-CN" altLang="en-US" sz="2000" dirty="0">
                <a:latin typeface="Courier New" pitchFamily="49" charset="0"/>
              </a:rPr>
              <a:t>能够向用户解释专家系统的行为。</a:t>
            </a:r>
            <a:endParaRPr lang="en-US" altLang="zh-CN" sz="2000" dirty="0">
              <a:latin typeface="Courier New" pitchFamily="49" charset="0"/>
            </a:endParaRPr>
          </a:p>
          <a:p>
            <a:pPr>
              <a:spcBef>
                <a:spcPct val="20000"/>
              </a:spcBef>
              <a:buClr>
                <a:schemeClr val="bg2"/>
              </a:buClr>
              <a:buSzPct val="75000"/>
              <a:defRPr/>
            </a:pPr>
            <a:endParaRPr lang="en-US" altLang="zh-CN" sz="2000" dirty="0">
              <a:latin typeface="Courier New" pitchFamily="49" charset="0"/>
            </a:endParaRPr>
          </a:p>
          <a:p>
            <a:pPr>
              <a:spcBef>
                <a:spcPct val="20000"/>
              </a:spcBef>
              <a:buClr>
                <a:schemeClr val="bg2"/>
              </a:buClr>
              <a:buSzPct val="75000"/>
              <a:defRPr/>
            </a:pPr>
            <a:r>
              <a:rPr lang="zh-CN" altLang="en-US" sz="2000" dirty="0">
                <a:latin typeface="Courier New" pitchFamily="49" charset="0"/>
              </a:rPr>
              <a:t>知识获取</a:t>
            </a:r>
            <a:r>
              <a:rPr lang="en-US" altLang="zh-CN" sz="2000" dirty="0">
                <a:latin typeface="Courier New" pitchFamily="49" charset="0"/>
              </a:rPr>
              <a:t>:</a:t>
            </a:r>
            <a:r>
              <a:rPr lang="zh-CN" altLang="en-US" sz="2000" dirty="0">
                <a:latin typeface="Courier New" pitchFamily="49" charset="0"/>
              </a:rPr>
              <a:t>机器能理解的表达形式。</a:t>
            </a:r>
            <a:endParaRPr lang="en-US" altLang="zh-CN" sz="2000" dirty="0">
              <a:latin typeface="Courier New" pitchFamily="49" charset="0"/>
            </a:endParaRPr>
          </a:p>
          <a:p>
            <a:pPr>
              <a:spcBef>
                <a:spcPct val="20000"/>
              </a:spcBef>
              <a:buClr>
                <a:schemeClr val="bg2"/>
              </a:buClr>
              <a:buSzPct val="75000"/>
              <a:defRPr/>
            </a:pPr>
            <a:r>
              <a:rPr lang="zh-CN" altLang="en-US" sz="2000" dirty="0">
                <a:latin typeface="Courier New" pitchFamily="49" charset="0"/>
              </a:rPr>
              <a:t>人机界面。</a:t>
            </a:r>
            <a:endParaRPr lang="en-US" altLang="zh-CN" sz="2000" dirty="0">
              <a:latin typeface="Courier New" pitchFamily="49" charset="0"/>
            </a:endParaRPr>
          </a:p>
        </p:txBody>
      </p:sp>
    </p:spTree>
    <p:extLst>
      <p:ext uri="{BB962C8B-B14F-4D97-AF65-F5344CB8AC3E}">
        <p14:creationId xmlns:p14="http://schemas.microsoft.com/office/powerpoint/2010/main" val="17272037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pPr lvl="0"/>
            <a:r>
              <a:rPr lang="zh-CN" altLang="en-US" dirty="0">
                <a:latin typeface="微软雅黑" panose="020B0503020204020204" pitchFamily="34" charset="-122"/>
                <a:ea typeface="微软雅黑" panose="020B0503020204020204" pitchFamily="34" charset="-122"/>
              </a:rPr>
              <a:t>知识工程</a:t>
            </a:r>
          </a:p>
        </p:txBody>
      </p:sp>
      <p:sp>
        <p:nvSpPr>
          <p:cNvPr id="3" name="内容占位符 2"/>
          <p:cNvSpPr>
            <a:spLocks noGrp="1"/>
          </p:cNvSpPr>
          <p:nvPr>
            <p:ph idx="4294967295"/>
          </p:nvPr>
        </p:nvSpPr>
        <p:spPr>
          <a:xfrm>
            <a:off x="0" y="1196752"/>
            <a:ext cx="9144000" cy="4968875"/>
          </a:xfrm>
        </p:spPr>
        <p:txBody>
          <a:bodyPr/>
          <a:lstStyle/>
          <a:p>
            <a:pPr marL="0" lvl="0" indent="0">
              <a:lnSpc>
                <a:spcPct val="90000"/>
              </a:lnSpc>
              <a:buNone/>
              <a:defRPr/>
            </a:pPr>
            <a:r>
              <a:rPr lang="zh-CN" altLang="en-US" sz="2400" dirty="0">
                <a:latin typeface="Times New Roman" panose="02020603050405020304" pitchFamily="18" charset="0"/>
                <a:cs typeface="Times New Roman" panose="02020603050405020304" pitchFamily="18" charset="0"/>
              </a:rPr>
              <a:t>费根鲍姆于</a:t>
            </a:r>
            <a:r>
              <a:rPr lang="en-US" altLang="zh-CN" sz="2400" dirty="0">
                <a:latin typeface="Times New Roman" panose="02020603050405020304" pitchFamily="18" charset="0"/>
                <a:cs typeface="Times New Roman" panose="02020603050405020304" pitchFamily="18" charset="0"/>
              </a:rPr>
              <a:t>1977</a:t>
            </a:r>
            <a:r>
              <a:rPr lang="zh-CN" altLang="en-US" sz="2400" dirty="0">
                <a:latin typeface="Times New Roman" panose="02020603050405020304" pitchFamily="18" charset="0"/>
                <a:cs typeface="Times New Roman" panose="02020603050405020304" pitchFamily="18" charset="0"/>
              </a:rPr>
              <a:t>年召开的国际人工智能联合会议（</a:t>
            </a:r>
            <a:r>
              <a:rPr lang="en-US" altLang="zh-CN" sz="2400" dirty="0">
                <a:latin typeface="Times New Roman" panose="02020603050405020304" pitchFamily="18" charset="0"/>
                <a:cs typeface="Times New Roman" panose="02020603050405020304" pitchFamily="18" charset="0"/>
              </a:rPr>
              <a:t>IJCAI</a:t>
            </a:r>
            <a:r>
              <a:rPr lang="zh-CN" altLang="en-US" sz="2400" dirty="0">
                <a:latin typeface="Times New Roman" panose="02020603050405020304" pitchFamily="18" charset="0"/>
                <a:cs typeface="Times New Roman" panose="02020603050405020304" pitchFamily="18" charset="0"/>
              </a:rPr>
              <a:t>）上提出了知识工程（</a:t>
            </a:r>
            <a:r>
              <a:rPr lang="en-US" altLang="zh-CN" sz="2400" dirty="0">
                <a:latin typeface="Times New Roman" panose="02020603050405020304" pitchFamily="18" charset="0"/>
                <a:cs typeface="Times New Roman" panose="02020603050405020304" pitchFamily="18" charset="0"/>
              </a:rPr>
              <a:t>Knowledge Engineering</a:t>
            </a:r>
            <a:r>
              <a:rPr lang="zh-CN" altLang="en-US" sz="2400" dirty="0">
                <a:latin typeface="Times New Roman" panose="02020603050405020304" pitchFamily="18" charset="0"/>
                <a:cs typeface="Times New Roman" panose="02020603050405020304" pitchFamily="18" charset="0"/>
              </a:rPr>
              <a:t>）概念。</a:t>
            </a:r>
            <a:endParaRPr lang="en-US" altLang="zh-CN" sz="2400" dirty="0">
              <a:latin typeface="Times New Roman" panose="02020603050405020304" pitchFamily="18" charset="0"/>
              <a:cs typeface="Times New Roman" panose="02020603050405020304" pitchFamily="18" charset="0"/>
            </a:endParaRPr>
          </a:p>
          <a:p>
            <a:pPr marL="0" lvl="0" indent="0">
              <a:lnSpc>
                <a:spcPct val="90000"/>
              </a:lnSpc>
              <a:buNone/>
              <a:defRPr/>
            </a:pPr>
            <a:r>
              <a:rPr lang="zh-CN" altLang="en-US" sz="2400" dirty="0">
                <a:latin typeface="Times New Roman" panose="02020603050405020304" pitchFamily="18" charset="0"/>
                <a:cs typeface="Times New Roman" panose="02020603050405020304" pitchFamily="18" charset="0"/>
              </a:rPr>
              <a:t>知识工程综合了</a:t>
            </a:r>
            <a:r>
              <a:rPr lang="zh-CN" altLang="en-US" sz="2400" dirty="0">
                <a:solidFill>
                  <a:srgbClr val="FF0000"/>
                </a:solidFill>
                <a:latin typeface="Times New Roman" panose="02020603050405020304" pitchFamily="18" charset="0"/>
                <a:cs typeface="Times New Roman" panose="02020603050405020304" pitchFamily="18" charset="0"/>
              </a:rPr>
              <a:t>科学理论</a:t>
            </a:r>
            <a:r>
              <a:rPr lang="zh-CN" altLang="en-US" sz="2400" dirty="0">
                <a:latin typeface="Times New Roman" panose="02020603050405020304" pitchFamily="18" charset="0"/>
                <a:cs typeface="Times New Roman" panose="02020603050405020304" pitchFamily="18" charset="0"/>
              </a:rPr>
              <a:t>、</a:t>
            </a:r>
            <a:r>
              <a:rPr lang="zh-CN" altLang="en-US" sz="2400" dirty="0">
                <a:solidFill>
                  <a:srgbClr val="FF0000"/>
                </a:solidFill>
                <a:latin typeface="Times New Roman" panose="02020603050405020304" pitchFamily="18" charset="0"/>
                <a:cs typeface="Times New Roman" panose="02020603050405020304" pitchFamily="18" charset="0"/>
              </a:rPr>
              <a:t>工程技术</a:t>
            </a:r>
            <a:r>
              <a:rPr lang="zh-CN" altLang="en-US" sz="2400" dirty="0">
                <a:latin typeface="Times New Roman" panose="02020603050405020304" pitchFamily="18" charset="0"/>
                <a:cs typeface="Times New Roman" panose="02020603050405020304" pitchFamily="18" charset="0"/>
              </a:rPr>
              <a:t>和</a:t>
            </a:r>
            <a:r>
              <a:rPr lang="zh-CN" altLang="en-US" sz="2400" dirty="0">
                <a:solidFill>
                  <a:srgbClr val="FF0000"/>
                </a:solidFill>
                <a:latin typeface="Times New Roman" panose="02020603050405020304" pitchFamily="18" charset="0"/>
                <a:cs typeface="Times New Roman" panose="02020603050405020304" pitchFamily="18" charset="0"/>
              </a:rPr>
              <a:t>方法论</a:t>
            </a:r>
            <a:r>
              <a:rPr lang="zh-CN" altLang="en-US" sz="2400" dirty="0">
                <a:latin typeface="Times New Roman" panose="02020603050405020304" pitchFamily="18" charset="0"/>
                <a:cs typeface="Times New Roman" panose="02020603050405020304" pitchFamily="18" charset="0"/>
              </a:rPr>
              <a:t>三个方面的因素，其研究内容主要包括知识的获取、知识的表示以及知识的运用和处理等三大方面。</a:t>
            </a:r>
            <a:endParaRPr lang="en-US" altLang="zh-CN" sz="2400" dirty="0">
              <a:latin typeface="Times New Roman" panose="02020603050405020304" pitchFamily="18" charset="0"/>
              <a:cs typeface="Times New Roman" panose="02020603050405020304" pitchFamily="18" charset="0"/>
            </a:endParaRPr>
          </a:p>
          <a:p>
            <a:pPr marL="0" lvl="0" indent="0">
              <a:lnSpc>
                <a:spcPct val="90000"/>
              </a:lnSpc>
              <a:buNone/>
              <a:defRPr/>
            </a:pPr>
            <a:r>
              <a:rPr lang="zh-CN" altLang="en-US" sz="2400" dirty="0">
                <a:latin typeface="Times New Roman" panose="02020603050405020304" pitchFamily="18" charset="0"/>
                <a:cs typeface="Times New Roman" panose="02020603050405020304" pitchFamily="18" charset="0"/>
              </a:rPr>
              <a:t>知识工程为研制基于知识（ </a:t>
            </a:r>
            <a:r>
              <a:rPr lang="en-US" altLang="zh-CN" sz="2400" dirty="0" smtClean="0">
                <a:latin typeface="Times New Roman" panose="02020603050405020304" pitchFamily="18" charset="0"/>
                <a:cs typeface="Times New Roman" panose="02020603050405020304" pitchFamily="18" charset="0"/>
              </a:rPr>
              <a:t>Knowledge-based</a:t>
            </a:r>
            <a:r>
              <a:rPr lang="zh-CN" altLang="en-US" sz="2400" dirty="0">
                <a:latin typeface="Times New Roman" panose="02020603050405020304" pitchFamily="18" charset="0"/>
                <a:cs typeface="Times New Roman" panose="02020603050405020304" pitchFamily="18" charset="0"/>
              </a:rPr>
              <a:t>）的各类人工智能应用系统提供了一般方法和基本工具。</a:t>
            </a:r>
            <a:endParaRPr lang="en-US" altLang="zh-CN" sz="2400" dirty="0">
              <a:latin typeface="Times New Roman" panose="02020603050405020304" pitchFamily="18" charset="0"/>
              <a:cs typeface="Times New Roman" panose="02020603050405020304" pitchFamily="18" charset="0"/>
            </a:endParaRPr>
          </a:p>
          <a:p>
            <a:pPr marL="0" lvl="0" indent="0">
              <a:lnSpc>
                <a:spcPct val="90000"/>
              </a:lnSpc>
              <a:buNone/>
              <a:defRPr/>
            </a:pPr>
            <a:r>
              <a:rPr lang="zh-CN" altLang="en-US" sz="2400" dirty="0">
                <a:latin typeface="Times New Roman" panose="02020603050405020304" pitchFamily="18" charset="0"/>
                <a:cs typeface="Times New Roman" panose="02020603050405020304" pitchFamily="18" charset="0"/>
              </a:rPr>
              <a:t>各国发展计划：</a:t>
            </a:r>
          </a:p>
          <a:p>
            <a:pPr marL="914400" lvl="2" indent="0" eaLnBrk="1" hangingPunct="1">
              <a:buNone/>
            </a:pPr>
            <a:r>
              <a:rPr lang="zh-CN" altLang="en-US" dirty="0">
                <a:latin typeface="Times New Roman" panose="02020603050405020304" pitchFamily="18" charset="0"/>
                <a:cs typeface="Times New Roman" panose="02020603050405020304" pitchFamily="18" charset="0"/>
              </a:rPr>
              <a:t>美国星球大战计划</a:t>
            </a:r>
          </a:p>
          <a:p>
            <a:pPr marL="914400" lvl="2" indent="0" eaLnBrk="1" hangingPunct="1">
              <a:buNone/>
            </a:pPr>
            <a:r>
              <a:rPr lang="zh-CN" altLang="en-US" dirty="0">
                <a:latin typeface="Times New Roman" panose="02020603050405020304" pitchFamily="18" charset="0"/>
                <a:cs typeface="Times New Roman" panose="02020603050405020304" pitchFamily="18" charset="0"/>
              </a:rPr>
              <a:t>英国</a:t>
            </a:r>
            <a:r>
              <a:rPr lang="en-US" altLang="zh-CN" dirty="0">
                <a:latin typeface="Times New Roman" panose="02020603050405020304" pitchFamily="18" charset="0"/>
                <a:cs typeface="Times New Roman" panose="02020603050405020304" pitchFamily="18" charset="0"/>
              </a:rPr>
              <a:t>ALVEY</a:t>
            </a:r>
            <a:r>
              <a:rPr lang="zh-CN" altLang="en-US" dirty="0">
                <a:latin typeface="Times New Roman" panose="02020603050405020304" pitchFamily="18" charset="0"/>
                <a:cs typeface="Times New Roman" panose="02020603050405020304" pitchFamily="18" charset="0"/>
              </a:rPr>
              <a:t>计划</a:t>
            </a:r>
          </a:p>
          <a:p>
            <a:pPr marL="914400" lvl="2" indent="0" eaLnBrk="1" hangingPunct="1">
              <a:buNone/>
            </a:pPr>
            <a:r>
              <a:rPr lang="zh-CN" altLang="en-US" dirty="0">
                <a:latin typeface="Times New Roman" panose="02020603050405020304" pitchFamily="18" charset="0"/>
                <a:cs typeface="Times New Roman" panose="02020603050405020304" pitchFamily="18" charset="0"/>
              </a:rPr>
              <a:t>法国</a:t>
            </a:r>
            <a:r>
              <a:rPr lang="en-US" altLang="zh-CN" dirty="0">
                <a:latin typeface="Times New Roman" panose="02020603050405020304" pitchFamily="18" charset="0"/>
                <a:cs typeface="Times New Roman" panose="02020603050405020304" pitchFamily="18" charset="0"/>
              </a:rPr>
              <a:t>UNIKA </a:t>
            </a:r>
            <a:r>
              <a:rPr lang="zh-CN" altLang="en-US" dirty="0">
                <a:latin typeface="Times New Roman" panose="02020603050405020304" pitchFamily="18" charset="0"/>
                <a:cs typeface="Times New Roman" panose="02020603050405020304" pitchFamily="18" charset="0"/>
              </a:rPr>
              <a:t>计划</a:t>
            </a:r>
          </a:p>
          <a:p>
            <a:pPr marL="914400" lvl="2" indent="0" eaLnBrk="1" hangingPunct="1">
              <a:buNone/>
            </a:pPr>
            <a:r>
              <a:rPr lang="zh-CN" altLang="en-US" dirty="0">
                <a:latin typeface="Times New Roman" panose="02020603050405020304" pitchFamily="18" charset="0"/>
                <a:cs typeface="Times New Roman" panose="02020603050405020304" pitchFamily="18" charset="0"/>
              </a:rPr>
              <a:t>日本五代机计划</a:t>
            </a:r>
          </a:p>
          <a:p>
            <a:pPr marL="914400" lvl="2" indent="0" eaLnBrk="1" hangingPunct="1">
              <a:buNone/>
            </a:pPr>
            <a:r>
              <a:rPr lang="zh-CN" altLang="en-US" dirty="0">
                <a:latin typeface="Times New Roman" panose="02020603050405020304" pitchFamily="18" charset="0"/>
                <a:cs typeface="Times New Roman" panose="02020603050405020304" pitchFamily="18" charset="0"/>
              </a:rPr>
              <a:t>中国“</a:t>
            </a:r>
            <a:r>
              <a:rPr lang="en-US" altLang="zh-CN" dirty="0">
                <a:latin typeface="Times New Roman" panose="02020603050405020304" pitchFamily="18" charset="0"/>
                <a:cs typeface="Times New Roman" panose="02020603050405020304" pitchFamily="18" charset="0"/>
              </a:rPr>
              <a:t>863”</a:t>
            </a:r>
            <a:r>
              <a:rPr lang="zh-CN" altLang="en-US" dirty="0">
                <a:latin typeface="Times New Roman" panose="02020603050405020304" pitchFamily="18" charset="0"/>
                <a:cs typeface="Times New Roman" panose="02020603050405020304" pitchFamily="18" charset="0"/>
              </a:rPr>
              <a:t>计划</a:t>
            </a:r>
          </a:p>
        </p:txBody>
      </p:sp>
      <p:pic>
        <p:nvPicPr>
          <p:cNvPr id="9218" name="Picture 2" descr="https://gss0.bdstatic.com/-4o3dSag_xI4khGkpoWK1HF6hhy/baike/w%3D268%3Bg%3D0/sign=1854e74bd41b0ef46ce89f58e5ff36e7/37d3d539b6003af386117305332ac65c1038b6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9992" y="3789040"/>
            <a:ext cx="3888432" cy="29308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684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176213" y="1196752"/>
            <a:ext cx="7924800" cy="4968875"/>
          </a:xfrm>
        </p:spPr>
        <p:txBody>
          <a:bodyPr/>
          <a:lstStyle/>
          <a:p>
            <a:pPr marL="0" indent="0" eaLnBrk="1" hangingPunct="1">
              <a:buNone/>
            </a:pPr>
            <a:r>
              <a:rPr lang="zh-CN" altLang="en-US" sz="2400" dirty="0"/>
              <a:t>第四阶段（</a:t>
            </a:r>
            <a:r>
              <a:rPr lang="en-US" altLang="zh-CN" sz="2400" dirty="0"/>
              <a:t>80</a:t>
            </a:r>
            <a:r>
              <a:rPr lang="zh-CN" altLang="en-US" sz="2400" dirty="0"/>
              <a:t>年代中</a:t>
            </a:r>
            <a:r>
              <a:rPr lang="en-US" altLang="zh-CN" sz="2400" dirty="0"/>
              <a:t>-90</a:t>
            </a:r>
            <a:r>
              <a:rPr lang="zh-CN" altLang="en-US" sz="2400" dirty="0"/>
              <a:t>年代初）      </a:t>
            </a:r>
          </a:p>
          <a:p>
            <a:pPr marL="0" indent="0">
              <a:buNone/>
            </a:pPr>
            <a:r>
              <a:rPr lang="zh-CN" altLang="en-US" sz="2400" b="1" dirty="0"/>
              <a:t>新的神经元网络时代</a:t>
            </a:r>
          </a:p>
          <a:p>
            <a:pPr marL="0" indent="0">
              <a:buNone/>
            </a:pPr>
            <a:r>
              <a:rPr lang="zh-CN" altLang="en-US" sz="2400" b="1" dirty="0"/>
              <a:t>    </a:t>
            </a:r>
            <a:endParaRPr lang="en-US" altLang="zh-CN" sz="2400" b="1" dirty="0"/>
          </a:p>
        </p:txBody>
      </p:sp>
      <p:sp>
        <p:nvSpPr>
          <p:cNvPr id="4" name="标题 1"/>
          <p:cNvSpPr>
            <a:spLocks noGrp="1"/>
          </p:cNvSpPr>
          <p:nvPr>
            <p:ph type="title"/>
          </p:nvPr>
        </p:nvSpPr>
        <p:spPr>
          <a:xfrm>
            <a:off x="1042988" y="188913"/>
            <a:ext cx="7058025" cy="719137"/>
          </a:xfrm>
        </p:spPr>
        <p:txBody>
          <a:bodyPr/>
          <a:lstStyle/>
          <a:p>
            <a:r>
              <a:rPr lang="zh-CN" altLang="en-US" dirty="0">
                <a:latin typeface="微软雅黑" panose="020B0503020204020204" pitchFamily="34" charset="-122"/>
                <a:ea typeface="微软雅黑" panose="020B0503020204020204" pitchFamily="34" charset="-122"/>
              </a:rPr>
              <a:t>人工智能的发展</a:t>
            </a:r>
          </a:p>
        </p:txBody>
      </p:sp>
      <p:pic>
        <p:nvPicPr>
          <p:cNvPr id="10242" name="Picture 2" descr="“backpropagation”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4048" y="2780928"/>
            <a:ext cx="4056385" cy="2978276"/>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1433" y="2195309"/>
            <a:ext cx="5400600" cy="3970318"/>
          </a:xfrm>
          <a:prstGeom prst="rect">
            <a:avLst/>
          </a:prstGeom>
        </p:spPr>
        <p:txBody>
          <a:bodyPr wrap="square">
            <a:spAutoFit/>
          </a:bodyPr>
          <a:lstStyle/>
          <a:p>
            <a:r>
              <a:rPr lang="zh-CN" altLang="en-US" sz="2400" dirty="0">
                <a:latin typeface="+mn-ea"/>
              </a:rPr>
              <a:t>随着神经网络、遗传算法的复兴，人工智能进入了全面繁荣期。</a:t>
            </a:r>
            <a:endParaRPr lang="en-US" altLang="zh-CN" sz="2400" dirty="0">
              <a:latin typeface="+mn-ea"/>
            </a:endParaRPr>
          </a:p>
          <a:p>
            <a:r>
              <a:rPr lang="en-US" altLang="zh-CN" sz="2400" b="1" dirty="0"/>
              <a:t>Hopfield</a:t>
            </a:r>
            <a:r>
              <a:rPr lang="zh-CN" altLang="en-US" sz="2400" b="1" dirty="0"/>
              <a:t>网络</a:t>
            </a:r>
            <a:r>
              <a:rPr lang="zh-CN" altLang="en-US" sz="2400" dirty="0"/>
              <a:t>（</a:t>
            </a:r>
            <a:r>
              <a:rPr lang="en-US" altLang="zh-CN" sz="2400" dirty="0"/>
              <a:t>1982</a:t>
            </a:r>
            <a:r>
              <a:rPr lang="zh-CN" altLang="en-US" sz="2400" dirty="0"/>
              <a:t>）是一种循环神经网络，从输出到输入有反馈连接。</a:t>
            </a:r>
            <a:r>
              <a:rPr lang="zh-CN" altLang="zh-CN" sz="2400" dirty="0"/>
              <a:t>成功求解了</a:t>
            </a:r>
            <a:r>
              <a:rPr lang="zh-CN" altLang="en-US" sz="2400" dirty="0"/>
              <a:t>旅行商</a:t>
            </a:r>
            <a:r>
              <a:rPr lang="zh-CN" altLang="zh-CN" sz="2400" dirty="0"/>
              <a:t>问题</a:t>
            </a:r>
            <a:r>
              <a:rPr lang="zh-CN" altLang="en-US" sz="2400" dirty="0"/>
              <a:t>。</a:t>
            </a:r>
            <a:endParaRPr lang="en-US" altLang="zh-CN" sz="2400" dirty="0"/>
          </a:p>
          <a:p>
            <a:r>
              <a:rPr lang="en-US" altLang="zh-CN" sz="2400" b="1" dirty="0"/>
              <a:t>BP</a:t>
            </a:r>
            <a:r>
              <a:rPr lang="zh-CN" altLang="en-US" sz="2400" b="1" dirty="0"/>
              <a:t>网络</a:t>
            </a:r>
            <a:r>
              <a:rPr lang="zh-CN" altLang="en-US" sz="2400" dirty="0"/>
              <a:t>（</a:t>
            </a:r>
            <a:r>
              <a:rPr lang="en-US" altLang="zh-CN" sz="2400" dirty="0"/>
              <a:t>1985</a:t>
            </a:r>
            <a:r>
              <a:rPr lang="zh-CN" altLang="en-US" sz="2400" dirty="0"/>
              <a:t>，</a:t>
            </a:r>
            <a:r>
              <a:rPr lang="en-US" altLang="zh-CN" sz="2400" dirty="0"/>
              <a:t>back propagation</a:t>
            </a:r>
            <a:r>
              <a:rPr lang="zh-CN" altLang="en-US" sz="2400" dirty="0"/>
              <a:t>，多层前馈网络），解决了多层网的学习问题（</a:t>
            </a:r>
            <a:r>
              <a:rPr lang="en-US" altLang="zh-CN" sz="2400" dirty="0"/>
              <a:t>XOR</a:t>
            </a:r>
            <a:r>
              <a:rPr lang="zh-CN" altLang="en-US" sz="2400" dirty="0"/>
              <a:t>）。</a:t>
            </a:r>
          </a:p>
          <a:p>
            <a:pPr lvl="1"/>
            <a:r>
              <a:rPr lang="zh-CN" altLang="zh-CN" sz="2400" dirty="0"/>
              <a:t>存在问题：</a:t>
            </a:r>
          </a:p>
          <a:p>
            <a:pPr lvl="2"/>
            <a:r>
              <a:rPr lang="zh-CN" altLang="zh-CN" dirty="0"/>
              <a:t>理论依据</a:t>
            </a:r>
            <a:r>
              <a:rPr lang="zh-CN" altLang="en-US" dirty="0"/>
              <a:t>（尤其是神经元结构理论）</a:t>
            </a:r>
            <a:endParaRPr lang="zh-CN" altLang="zh-CN" dirty="0"/>
          </a:p>
          <a:p>
            <a:pPr lvl="2"/>
            <a:r>
              <a:rPr lang="zh-CN" altLang="zh-CN" dirty="0"/>
              <a:t>解决大规模问题的能力</a:t>
            </a:r>
            <a:r>
              <a:rPr lang="zh-CN" altLang="en-US" dirty="0"/>
              <a:t>（</a:t>
            </a:r>
            <a:r>
              <a:rPr lang="en-US" altLang="zh-CN" dirty="0"/>
              <a:t> 3755</a:t>
            </a:r>
            <a:r>
              <a:rPr lang="zh-CN" altLang="en-US" dirty="0"/>
              <a:t>汉字识别）</a:t>
            </a:r>
            <a:endParaRPr lang="zh-CN" altLang="zh-CN" dirty="0"/>
          </a:p>
        </p:txBody>
      </p:sp>
    </p:spTree>
    <p:extLst>
      <p:ext uri="{BB962C8B-B14F-4D97-AF65-F5344CB8AC3E}">
        <p14:creationId xmlns:p14="http://schemas.microsoft.com/office/powerpoint/2010/main" val="152780549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1520" y="1196752"/>
            <a:ext cx="7924800" cy="4968875"/>
          </a:xfrm>
        </p:spPr>
        <p:txBody>
          <a:bodyPr/>
          <a:lstStyle/>
          <a:p>
            <a:pPr marL="0" indent="0">
              <a:buNone/>
            </a:pPr>
            <a:r>
              <a:rPr lang="zh-CN" altLang="en-US" sz="2400" dirty="0">
                <a:latin typeface="+mn-ea"/>
              </a:rPr>
              <a:t>第五阶段（</a:t>
            </a:r>
            <a:r>
              <a:rPr lang="en-US" altLang="zh-CN" sz="2400" dirty="0">
                <a:latin typeface="+mn-ea"/>
              </a:rPr>
              <a:t>90</a:t>
            </a:r>
            <a:r>
              <a:rPr lang="zh-CN" altLang="en-US" sz="2400" dirty="0">
                <a:latin typeface="+mn-ea"/>
              </a:rPr>
              <a:t>年代初</a:t>
            </a:r>
            <a:r>
              <a:rPr lang="en-US" altLang="zh-CN" sz="2400" dirty="0">
                <a:latin typeface="+mn-ea"/>
              </a:rPr>
              <a:t>-</a:t>
            </a:r>
            <a:r>
              <a:rPr lang="zh-CN" altLang="en-US" sz="2400" dirty="0">
                <a:latin typeface="+mn-ea"/>
              </a:rPr>
              <a:t>现在）                </a:t>
            </a:r>
          </a:p>
          <a:p>
            <a:pPr marL="0" indent="0">
              <a:buNone/>
            </a:pPr>
            <a:r>
              <a:rPr lang="zh-CN" altLang="en-US" sz="2400" b="1" dirty="0">
                <a:latin typeface="+mn-ea"/>
              </a:rPr>
              <a:t>数据与网络时代</a:t>
            </a:r>
          </a:p>
          <a:p>
            <a:pPr marL="0" indent="0">
              <a:buNone/>
            </a:pPr>
            <a:endParaRPr lang="zh-CN" altLang="en-US" sz="2400" dirty="0">
              <a:latin typeface="+mn-ea"/>
            </a:endParaRPr>
          </a:p>
          <a:p>
            <a:pPr marL="457200" lvl="1" indent="0">
              <a:buNone/>
            </a:pPr>
            <a:r>
              <a:rPr lang="zh-CN" altLang="en-US" sz="2400" dirty="0">
                <a:latin typeface="+mn-ea"/>
              </a:rPr>
              <a:t>网络给</a:t>
            </a:r>
            <a:r>
              <a:rPr lang="en-US" altLang="zh-CN" sz="2400" dirty="0">
                <a:latin typeface="+mn-ea"/>
              </a:rPr>
              <a:t>AI</a:t>
            </a:r>
            <a:r>
              <a:rPr lang="zh-CN" altLang="en-US" sz="2400" dirty="0">
                <a:latin typeface="+mn-ea"/>
              </a:rPr>
              <a:t>带来无限的机会（例如，搜索引擎）</a:t>
            </a:r>
          </a:p>
          <a:p>
            <a:pPr marL="457200" lvl="1" indent="0">
              <a:buNone/>
            </a:pPr>
            <a:r>
              <a:rPr lang="zh-CN" altLang="en-US" sz="2400" dirty="0">
                <a:latin typeface="+mn-ea"/>
              </a:rPr>
              <a:t>知识发现与数据挖掘（从数据中发现知识和规律）</a:t>
            </a:r>
          </a:p>
          <a:p>
            <a:pPr marL="457200" lvl="1" indent="0">
              <a:buNone/>
            </a:pPr>
            <a:r>
              <a:rPr lang="en-US" altLang="zh-CN" sz="2400" dirty="0">
                <a:latin typeface="+mn-ea"/>
              </a:rPr>
              <a:t>AI</a:t>
            </a:r>
            <a:r>
              <a:rPr lang="zh-CN" altLang="en-US" sz="2400" dirty="0">
                <a:latin typeface="+mn-ea"/>
              </a:rPr>
              <a:t>走向实用化（如，机器翻译系统）</a:t>
            </a:r>
          </a:p>
          <a:p>
            <a:pPr marL="0" indent="0">
              <a:buNone/>
            </a:pPr>
            <a:endParaRPr lang="zh-CN" altLang="en-US" sz="2400" dirty="0">
              <a:latin typeface="+mn-ea"/>
            </a:endParaRPr>
          </a:p>
        </p:txBody>
      </p:sp>
      <p:sp>
        <p:nvSpPr>
          <p:cNvPr id="4" name="标题 1"/>
          <p:cNvSpPr>
            <a:spLocks noGrp="1"/>
          </p:cNvSpPr>
          <p:nvPr>
            <p:ph type="title"/>
          </p:nvPr>
        </p:nvSpPr>
        <p:spPr>
          <a:xfrm>
            <a:off x="1042988" y="188913"/>
            <a:ext cx="7058025" cy="719137"/>
          </a:xfrm>
        </p:spPr>
        <p:txBody>
          <a:bodyPr/>
          <a:lstStyle/>
          <a:p>
            <a:r>
              <a:rPr lang="zh-CN" altLang="en-US" dirty="0">
                <a:latin typeface="微软雅黑" panose="020B0503020204020204" pitchFamily="34" charset="-122"/>
                <a:ea typeface="微软雅黑" panose="020B0503020204020204" pitchFamily="34" charset="-122"/>
              </a:rPr>
              <a:t>人工智能的发展</a:t>
            </a:r>
          </a:p>
        </p:txBody>
      </p:sp>
      <p:pic>
        <p:nvPicPr>
          <p:cNvPr id="11266" name="Picture 2" descr="“google”的图片搜索结果"/>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179512" y="4293096"/>
            <a:ext cx="5220073" cy="2370068"/>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descr="“机器翻译”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6097" y="4077072"/>
            <a:ext cx="3741048" cy="27933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200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51520" y="1196752"/>
            <a:ext cx="8352928" cy="4968875"/>
          </a:xfrm>
        </p:spPr>
        <p:txBody>
          <a:bodyPr/>
          <a:lstStyle/>
          <a:p>
            <a:pPr marL="0" indent="0" eaLnBrk="1" hangingPunct="1">
              <a:buNone/>
            </a:pPr>
            <a:r>
              <a:rPr lang="zh-CN" altLang="en-US" sz="2400" b="1" dirty="0">
                <a:latin typeface="+mn-ea"/>
              </a:rPr>
              <a:t>智能化智能体的出现</a:t>
            </a:r>
          </a:p>
          <a:p>
            <a:pPr marL="0" indent="0">
              <a:buNone/>
            </a:pPr>
            <a:r>
              <a:rPr lang="en-US" altLang="zh-CN" sz="2400" dirty="0">
                <a:latin typeface="+mn-ea"/>
              </a:rPr>
              <a:t>1995</a:t>
            </a:r>
            <a:r>
              <a:rPr lang="zh-CN" altLang="en-US" sz="2400" dirty="0">
                <a:latin typeface="+mn-ea"/>
              </a:rPr>
              <a:t>年－现在</a:t>
            </a:r>
            <a:endParaRPr lang="en-US" altLang="zh-CN" sz="2400" dirty="0">
              <a:latin typeface="+mn-ea"/>
            </a:endParaRPr>
          </a:p>
          <a:p>
            <a:pPr marL="0" indent="0" eaLnBrk="1" hangingPunct="1">
              <a:buNone/>
            </a:pPr>
            <a:r>
              <a:rPr lang="zh-CN" altLang="en-US" sz="2400" dirty="0">
                <a:latin typeface="+mn-ea"/>
              </a:rPr>
              <a:t>软计算，模糊计算、演化计算、神经计算相互融合</a:t>
            </a:r>
          </a:p>
          <a:p>
            <a:pPr marL="0" indent="0" eaLnBrk="1" hangingPunct="1">
              <a:buNone/>
            </a:pPr>
            <a:r>
              <a:rPr lang="zh-CN" altLang="en-US" sz="2400" dirty="0">
                <a:latin typeface="+mn-ea"/>
              </a:rPr>
              <a:t>实用化，嵌入式智能软件、智能检索技术、大容量数据挖掘、智能决策支持等</a:t>
            </a:r>
          </a:p>
          <a:p>
            <a:pPr marL="0" indent="0" eaLnBrk="1" hangingPunct="1">
              <a:buNone/>
            </a:pPr>
            <a:r>
              <a:rPr lang="zh-CN" altLang="en-US" sz="2400" dirty="0">
                <a:latin typeface="+mn-ea"/>
              </a:rPr>
              <a:t>计算脑，情、智、意三位一体的“心”，物理生物计算主义</a:t>
            </a:r>
          </a:p>
          <a:p>
            <a:pPr marL="0" indent="0">
              <a:buNone/>
            </a:pPr>
            <a:endParaRPr lang="zh-CN" altLang="en-US" sz="2400" dirty="0">
              <a:latin typeface="+mn-ea"/>
            </a:endParaRPr>
          </a:p>
        </p:txBody>
      </p:sp>
      <p:sp>
        <p:nvSpPr>
          <p:cNvPr id="4" name="标题 1"/>
          <p:cNvSpPr>
            <a:spLocks noGrp="1"/>
          </p:cNvSpPr>
          <p:nvPr>
            <p:ph type="title"/>
          </p:nvPr>
        </p:nvSpPr>
        <p:spPr>
          <a:xfrm>
            <a:off x="1042988" y="188913"/>
            <a:ext cx="7058025" cy="719137"/>
          </a:xfrm>
        </p:spPr>
        <p:txBody>
          <a:bodyPr/>
          <a:lstStyle/>
          <a:p>
            <a:r>
              <a:rPr lang="zh-CN" altLang="en-US" dirty="0">
                <a:latin typeface="微软雅黑" panose="020B0503020204020204" pitchFamily="34" charset="-122"/>
                <a:ea typeface="微软雅黑" panose="020B0503020204020204" pitchFamily="34" charset="-122"/>
              </a:rPr>
              <a:t>人工智能的发展</a:t>
            </a:r>
          </a:p>
        </p:txBody>
      </p:sp>
      <p:pic>
        <p:nvPicPr>
          <p:cNvPr id="2" name="图片 1"/>
          <p:cNvPicPr>
            <a:picLocks noChangeAspect="1"/>
          </p:cNvPicPr>
          <p:nvPr/>
        </p:nvPicPr>
        <p:blipFill>
          <a:blip r:embed="rId2"/>
          <a:stretch>
            <a:fillRect/>
          </a:stretch>
        </p:blipFill>
        <p:spPr>
          <a:xfrm>
            <a:off x="213699" y="3933056"/>
            <a:ext cx="3422197" cy="2772560"/>
          </a:xfrm>
          <a:prstGeom prst="rect">
            <a:avLst/>
          </a:prstGeom>
        </p:spPr>
      </p:pic>
      <p:pic>
        <p:nvPicPr>
          <p:cNvPr id="12292" name="Picture 4" descr="“大容量数据挖掘”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6066" y="3960465"/>
            <a:ext cx="4684365" cy="26755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56026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843808" y="1268761"/>
            <a:ext cx="5832648" cy="4392488"/>
          </a:xfrm>
        </p:spPr>
        <p:txBody>
          <a:bodyPr/>
          <a:lstStyle/>
          <a:p>
            <a:pPr marL="0" indent="0" eaLnBrk="1" hangingPunct="1">
              <a:lnSpc>
                <a:spcPct val="90000"/>
              </a:lnSpc>
              <a:buNone/>
            </a:pPr>
            <a:r>
              <a:rPr lang="zh-CN" altLang="en-US" sz="2400" dirty="0">
                <a:latin typeface="+mn-ea"/>
              </a:rPr>
              <a:t>张钹等院士提出倡议：</a:t>
            </a:r>
            <a:r>
              <a:rPr lang="zh-CN" altLang="en-US" sz="2400" b="1" dirty="0">
                <a:latin typeface="+mn-ea"/>
              </a:rPr>
              <a:t>人工智能应由“仿人”向“拟人”方向转变。</a:t>
            </a:r>
            <a:endParaRPr lang="en-US" altLang="zh-CN" sz="2400" b="1" dirty="0">
              <a:latin typeface="+mn-ea"/>
            </a:endParaRPr>
          </a:p>
          <a:p>
            <a:pPr marL="0" indent="0">
              <a:lnSpc>
                <a:spcPct val="90000"/>
              </a:lnSpc>
              <a:buNone/>
            </a:pPr>
            <a:endParaRPr lang="en-US" altLang="zh-CN" sz="2400" dirty="0">
              <a:latin typeface="+mn-ea"/>
            </a:endParaRPr>
          </a:p>
          <a:p>
            <a:pPr marL="0" indent="0">
              <a:lnSpc>
                <a:spcPct val="90000"/>
              </a:lnSpc>
              <a:buNone/>
            </a:pPr>
            <a:r>
              <a:rPr lang="zh-CN" altLang="en-US" sz="2400" dirty="0">
                <a:latin typeface="+mn-ea"/>
              </a:rPr>
              <a:t>所谓的“拟人”，就是研究和总结人类思维的普遍规律，用计算机去模拟它</a:t>
            </a:r>
          </a:p>
          <a:p>
            <a:pPr marL="0" indent="0">
              <a:buNone/>
            </a:pPr>
            <a:endParaRPr lang="zh-CN" altLang="en-US" sz="2400" dirty="0">
              <a:latin typeface="+mn-ea"/>
            </a:endParaRPr>
          </a:p>
        </p:txBody>
      </p:sp>
      <p:sp>
        <p:nvSpPr>
          <p:cNvPr id="4" name="标题 1"/>
          <p:cNvSpPr>
            <a:spLocks noGrp="1"/>
          </p:cNvSpPr>
          <p:nvPr>
            <p:ph type="title"/>
          </p:nvPr>
        </p:nvSpPr>
        <p:spPr>
          <a:xfrm>
            <a:off x="1042988" y="188913"/>
            <a:ext cx="7058025" cy="719137"/>
          </a:xfrm>
        </p:spPr>
        <p:txBody>
          <a:bodyPr/>
          <a:lstStyle/>
          <a:p>
            <a:r>
              <a:rPr lang="zh-CN" altLang="en-US" dirty="0">
                <a:latin typeface="微软雅黑" panose="020B0503020204020204" pitchFamily="34" charset="-122"/>
                <a:ea typeface="微软雅黑" panose="020B0503020204020204" pitchFamily="34" charset="-122"/>
              </a:rPr>
              <a:t>人工智能的发展</a:t>
            </a:r>
          </a:p>
        </p:txBody>
      </p:sp>
      <p:pic>
        <p:nvPicPr>
          <p:cNvPr id="13316" name="Picture 4" descr="“张钹”的图片搜索结果"/>
          <p:cNvPicPr>
            <a:picLocks noChangeAspect="1" noChangeArrowheads="1"/>
          </p:cNvPicPr>
          <p:nvPr/>
        </p:nvPicPr>
        <p:blipFill rotWithShape="1">
          <a:blip r:embed="rId2">
            <a:extLst>
              <a:ext uri="{28A0092B-C50C-407E-A947-70E740481C1C}">
                <a14:useLocalDpi xmlns:a14="http://schemas.microsoft.com/office/drawing/2010/main" val="0"/>
              </a:ext>
            </a:extLst>
          </a:blip>
          <a:srcRect l="31716" t="19099" r="40912"/>
          <a:stretch/>
        </p:blipFill>
        <p:spPr bwMode="auto">
          <a:xfrm>
            <a:off x="107504" y="1196751"/>
            <a:ext cx="2664296" cy="4751921"/>
          </a:xfrm>
          <a:prstGeom prst="rect">
            <a:avLst/>
          </a:prstGeom>
          <a:noFill/>
          <a:extLst>
            <a:ext uri="{909E8E84-426E-40DD-AFC4-6F175D3DCCD1}">
              <a14:hiddenFill xmlns:a14="http://schemas.microsoft.com/office/drawing/2010/main">
                <a:solidFill>
                  <a:srgbClr val="FFFFFF"/>
                </a:solidFill>
              </a14:hiddenFill>
            </a:ext>
          </a:extLst>
        </p:spPr>
      </p:pic>
      <p:pic>
        <p:nvPicPr>
          <p:cNvPr id="13318" name="Picture 6" descr="“认知科学”的图片搜索结果"/>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499026" y="3645024"/>
            <a:ext cx="2160240" cy="216024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3056421" y="3572711"/>
            <a:ext cx="3222104" cy="2003625"/>
          </a:xfrm>
          <a:prstGeom prst="rect">
            <a:avLst/>
          </a:prstGeom>
        </p:spPr>
        <p:txBody>
          <a:bodyPr wrap="square">
            <a:spAutoFit/>
          </a:bodyPr>
          <a:lstStyle/>
          <a:p>
            <a:pPr>
              <a:lnSpc>
                <a:spcPct val="90000"/>
              </a:lnSpc>
            </a:pPr>
            <a:endParaRPr lang="en-US" altLang="zh-CN" dirty="0">
              <a:latin typeface="+mn-ea"/>
            </a:endParaRPr>
          </a:p>
          <a:p>
            <a:pPr>
              <a:lnSpc>
                <a:spcPct val="90000"/>
              </a:lnSpc>
            </a:pPr>
            <a:r>
              <a:rPr lang="zh-CN" altLang="en-US" sz="2400" dirty="0">
                <a:latin typeface="+mn-ea"/>
              </a:rPr>
              <a:t>人工智能催生了一门新学科：认知科学，专家们预言，认知科学将成为像物理学一样的大学科。</a:t>
            </a:r>
          </a:p>
        </p:txBody>
      </p:sp>
    </p:spTree>
    <p:extLst>
      <p:ext uri="{BB962C8B-B14F-4D97-AF65-F5344CB8AC3E}">
        <p14:creationId xmlns:p14="http://schemas.microsoft.com/office/powerpoint/2010/main" val="5978507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人工智能的基础</a:t>
            </a:r>
          </a:p>
        </p:txBody>
      </p:sp>
      <p:sp>
        <p:nvSpPr>
          <p:cNvPr id="3" name="内容占位符 2"/>
          <p:cNvSpPr>
            <a:spLocks noGrp="1"/>
          </p:cNvSpPr>
          <p:nvPr>
            <p:ph idx="4294967295"/>
          </p:nvPr>
        </p:nvSpPr>
        <p:spPr>
          <a:xfrm>
            <a:off x="395536" y="1392138"/>
            <a:ext cx="3064768" cy="4968875"/>
          </a:xfrm>
        </p:spPr>
        <p:txBody>
          <a:bodyPr/>
          <a:lstStyle/>
          <a:p>
            <a:pPr marL="0" indent="0" eaLnBrk="1" hangingPunct="1">
              <a:lnSpc>
                <a:spcPct val="90000"/>
              </a:lnSpc>
              <a:buNone/>
            </a:pPr>
            <a:r>
              <a:rPr lang="zh-CN" altLang="en-US" dirty="0"/>
              <a:t>哲学</a:t>
            </a:r>
          </a:p>
          <a:p>
            <a:pPr marL="0" indent="0" eaLnBrk="1" hangingPunct="1">
              <a:lnSpc>
                <a:spcPct val="90000"/>
              </a:lnSpc>
              <a:buNone/>
            </a:pPr>
            <a:r>
              <a:rPr lang="zh-CN" altLang="en-US" dirty="0"/>
              <a:t>数学</a:t>
            </a:r>
          </a:p>
          <a:p>
            <a:pPr marL="0" indent="0" eaLnBrk="1" hangingPunct="1">
              <a:lnSpc>
                <a:spcPct val="90000"/>
              </a:lnSpc>
              <a:buNone/>
            </a:pPr>
            <a:r>
              <a:rPr lang="zh-CN" altLang="en-US" dirty="0"/>
              <a:t>经济学</a:t>
            </a:r>
          </a:p>
          <a:p>
            <a:pPr marL="0" indent="0" eaLnBrk="1" hangingPunct="1">
              <a:lnSpc>
                <a:spcPct val="90000"/>
              </a:lnSpc>
              <a:buNone/>
            </a:pPr>
            <a:r>
              <a:rPr lang="zh-CN" altLang="en-US" dirty="0"/>
              <a:t>神经科学</a:t>
            </a:r>
          </a:p>
          <a:p>
            <a:pPr marL="0" indent="0" eaLnBrk="1" hangingPunct="1">
              <a:lnSpc>
                <a:spcPct val="90000"/>
              </a:lnSpc>
              <a:buNone/>
            </a:pPr>
            <a:r>
              <a:rPr lang="zh-CN" altLang="en-US" dirty="0"/>
              <a:t>心理学</a:t>
            </a:r>
          </a:p>
          <a:p>
            <a:pPr marL="0" indent="0" eaLnBrk="1" hangingPunct="1">
              <a:lnSpc>
                <a:spcPct val="90000"/>
              </a:lnSpc>
              <a:buNone/>
            </a:pPr>
            <a:r>
              <a:rPr lang="zh-CN" altLang="en-US" dirty="0"/>
              <a:t>计算机工程</a:t>
            </a:r>
          </a:p>
          <a:p>
            <a:pPr marL="0" indent="0" eaLnBrk="1" hangingPunct="1">
              <a:lnSpc>
                <a:spcPct val="90000"/>
              </a:lnSpc>
              <a:buNone/>
            </a:pPr>
            <a:r>
              <a:rPr lang="zh-CN" altLang="en-US" dirty="0"/>
              <a:t>控制论</a:t>
            </a:r>
          </a:p>
          <a:p>
            <a:pPr marL="0" indent="0" eaLnBrk="1" hangingPunct="1">
              <a:lnSpc>
                <a:spcPct val="90000"/>
              </a:lnSpc>
              <a:buNone/>
            </a:pPr>
            <a:r>
              <a:rPr lang="zh-CN" altLang="en-US" dirty="0"/>
              <a:t>语言学</a:t>
            </a:r>
          </a:p>
          <a:p>
            <a:pPr marL="0" indent="0" eaLnBrk="1" hangingPunct="1">
              <a:lnSpc>
                <a:spcPct val="90000"/>
              </a:lnSpc>
              <a:buNone/>
            </a:pPr>
            <a:endParaRPr lang="en-US" altLang="zh-CN" dirty="0"/>
          </a:p>
          <a:p>
            <a:pPr marL="0" indent="0">
              <a:buNone/>
            </a:pPr>
            <a:endParaRPr lang="zh-CN" altLang="en-US" dirty="0"/>
          </a:p>
        </p:txBody>
      </p:sp>
      <p:pic>
        <p:nvPicPr>
          <p:cNvPr id="4" name="图片 3"/>
          <p:cNvPicPr>
            <a:picLocks noChangeAspect="1"/>
          </p:cNvPicPr>
          <p:nvPr/>
        </p:nvPicPr>
        <p:blipFill>
          <a:blip r:embed="rId2"/>
          <a:stretch>
            <a:fillRect/>
          </a:stretch>
        </p:blipFill>
        <p:spPr>
          <a:xfrm>
            <a:off x="4432300" y="1412776"/>
            <a:ext cx="3289300" cy="2463800"/>
          </a:xfrm>
          <a:prstGeom prst="rect">
            <a:avLst/>
          </a:prstGeom>
        </p:spPr>
      </p:pic>
      <p:pic>
        <p:nvPicPr>
          <p:cNvPr id="5" name="图片 4"/>
          <p:cNvPicPr>
            <a:picLocks noChangeAspect="1"/>
          </p:cNvPicPr>
          <p:nvPr/>
        </p:nvPicPr>
        <p:blipFill>
          <a:blip r:embed="rId3"/>
          <a:stretch>
            <a:fillRect/>
          </a:stretch>
        </p:blipFill>
        <p:spPr>
          <a:xfrm>
            <a:off x="4399136" y="4077072"/>
            <a:ext cx="3810000" cy="2133600"/>
          </a:xfrm>
          <a:prstGeom prst="rect">
            <a:avLst/>
          </a:prstGeom>
        </p:spPr>
      </p:pic>
    </p:spTree>
    <p:extLst>
      <p:ext uri="{BB962C8B-B14F-4D97-AF65-F5344CB8AC3E}">
        <p14:creationId xmlns:p14="http://schemas.microsoft.com/office/powerpoint/2010/main" val="11171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各细分领域的研究状态</a:t>
            </a:r>
          </a:p>
        </p:txBody>
      </p:sp>
      <p:pic>
        <p:nvPicPr>
          <p:cNvPr id="222209" name="Picture 1" descr="C:\Users\my\AppData\Roaming\Tencent\Users\1304765153\QQ\WinTemp\RichOle\95`$(0LPU0N0NW(W56S2OR0.png"/>
          <p:cNvPicPr>
            <a:picLocks noChangeAspect="1" noChangeArrowheads="1"/>
          </p:cNvPicPr>
          <p:nvPr/>
        </p:nvPicPr>
        <p:blipFill>
          <a:blip r:embed="rId2"/>
          <a:srcRect/>
          <a:stretch>
            <a:fillRect/>
          </a:stretch>
        </p:blipFill>
        <p:spPr bwMode="auto">
          <a:xfrm>
            <a:off x="590550" y="1268760"/>
            <a:ext cx="7962900" cy="5365626"/>
          </a:xfrm>
          <a:prstGeom prst="rect">
            <a:avLst/>
          </a:prstGeom>
          <a:noFill/>
        </p:spPr>
      </p:pic>
    </p:spTree>
    <p:extLst>
      <p:ext uri="{BB962C8B-B14F-4D97-AF65-F5344CB8AC3E}">
        <p14:creationId xmlns:p14="http://schemas.microsoft.com/office/powerpoint/2010/main" val="15960372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386" name="Picture 2" descr="http://p2.ifengimg.com/fck/2017_32/fb931f4462be3e5_w1268_h832.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124974"/>
            <a:ext cx="9036496" cy="5669779"/>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全球</a:t>
            </a:r>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人才分布</a:t>
            </a:r>
          </a:p>
        </p:txBody>
      </p:sp>
      <p:pic>
        <p:nvPicPr>
          <p:cNvPr id="5" name="图片 4"/>
          <p:cNvPicPr>
            <a:picLocks noChangeAspect="1"/>
          </p:cNvPicPr>
          <p:nvPr/>
        </p:nvPicPr>
        <p:blipFill>
          <a:blip r:embed="rId3"/>
          <a:stretch>
            <a:fillRect/>
          </a:stretch>
        </p:blipFill>
        <p:spPr>
          <a:xfrm>
            <a:off x="89069" y="6381328"/>
            <a:ext cx="953919" cy="413425"/>
          </a:xfrm>
          <a:prstGeom prst="rect">
            <a:avLst/>
          </a:prstGeom>
        </p:spPr>
      </p:pic>
    </p:spTree>
    <p:extLst>
      <p:ext uri="{BB962C8B-B14F-4D97-AF65-F5344CB8AC3E}">
        <p14:creationId xmlns:p14="http://schemas.microsoft.com/office/powerpoint/2010/main" val="236962273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全球</a:t>
            </a:r>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企业分布</a:t>
            </a:r>
          </a:p>
        </p:txBody>
      </p:sp>
      <p:sp>
        <p:nvSpPr>
          <p:cNvPr id="3" name="内容占位符 2"/>
          <p:cNvSpPr>
            <a:spLocks noGrp="1"/>
          </p:cNvSpPr>
          <p:nvPr>
            <p:ph idx="4294967295"/>
          </p:nvPr>
        </p:nvSpPr>
        <p:spPr>
          <a:xfrm>
            <a:off x="86816" y="1052513"/>
            <a:ext cx="9057184" cy="5184775"/>
          </a:xfrm>
        </p:spPr>
        <p:txBody>
          <a:bodyPr/>
          <a:lstStyle/>
          <a:p>
            <a:pPr marL="0" indent="0">
              <a:buNone/>
            </a:pPr>
            <a:r>
              <a:rPr lang="zh-CN" altLang="en-US" sz="2400" dirty="0"/>
              <a:t>全球</a:t>
            </a:r>
            <a:r>
              <a:rPr lang="en-US" altLang="zh-CN" sz="2400" dirty="0"/>
              <a:t>AI</a:t>
            </a:r>
            <a:r>
              <a:rPr lang="zh-CN" altLang="en-US" sz="2400" dirty="0"/>
              <a:t>企业集中分布在美国、中国、英国等国家，三国企业数量占总数的</a:t>
            </a:r>
            <a:r>
              <a:rPr lang="en-US" altLang="zh-CN" sz="2400" dirty="0"/>
              <a:t>65.73%</a:t>
            </a:r>
            <a:r>
              <a:rPr lang="zh-CN" altLang="en-US" sz="2400" dirty="0"/>
              <a:t>。</a:t>
            </a:r>
          </a:p>
        </p:txBody>
      </p:sp>
      <p:pic>
        <p:nvPicPr>
          <p:cNvPr id="223233" name="Picture 1" descr="C:\Users\my\AppData\Roaming\Tencent\Users\1304765153\QQ\WinTemp\RichOle\}B9STQMK)2F(_@4$`W4_5XP.png"/>
          <p:cNvPicPr>
            <a:picLocks noChangeAspect="1" noChangeArrowheads="1"/>
          </p:cNvPicPr>
          <p:nvPr/>
        </p:nvPicPr>
        <p:blipFill>
          <a:blip r:embed="rId2"/>
          <a:srcRect/>
          <a:stretch>
            <a:fillRect/>
          </a:stretch>
        </p:blipFill>
        <p:spPr bwMode="auto">
          <a:xfrm>
            <a:off x="0" y="1844824"/>
            <a:ext cx="9143999" cy="5013176"/>
          </a:xfrm>
          <a:prstGeom prst="rect">
            <a:avLst/>
          </a:prstGeom>
          <a:noFill/>
        </p:spPr>
      </p:pic>
      <p:pic>
        <p:nvPicPr>
          <p:cNvPr id="223234" name="Picture 2" descr="C:\Users\my\AppData\Roaming\Tencent\Users\1304765153\QQ\WinTemp\RichOle\G2{OF6QJE4F4GM{1081UDRN.png"/>
          <p:cNvPicPr>
            <a:picLocks noChangeAspect="1" noChangeArrowheads="1"/>
          </p:cNvPicPr>
          <p:nvPr/>
        </p:nvPicPr>
        <p:blipFill>
          <a:blip r:embed="rId3"/>
          <a:srcRect/>
          <a:stretch>
            <a:fillRect/>
          </a:stretch>
        </p:blipFill>
        <p:spPr bwMode="auto">
          <a:xfrm>
            <a:off x="7524328" y="5661248"/>
            <a:ext cx="1619672" cy="548680"/>
          </a:xfrm>
          <a:prstGeom prst="rect">
            <a:avLst/>
          </a:prstGeom>
          <a:noFill/>
        </p:spPr>
      </p:pic>
    </p:spTree>
    <p:extLst>
      <p:ext uri="{BB962C8B-B14F-4D97-AF65-F5344CB8AC3E}">
        <p14:creationId xmlns:p14="http://schemas.microsoft.com/office/powerpoint/2010/main" val="37999414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image.xinmin.cn/2017/08/28/20170828074245895129.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0472"/>
            <a:ext cx="9144000" cy="5738903"/>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人工智能的热潮</a:t>
            </a:r>
          </a:p>
        </p:txBody>
      </p:sp>
      <p:sp>
        <p:nvSpPr>
          <p:cNvPr id="6" name="矩形 5"/>
          <p:cNvSpPr/>
          <p:nvPr/>
        </p:nvSpPr>
        <p:spPr>
          <a:xfrm>
            <a:off x="5605749" y="6067782"/>
            <a:ext cx="3430747" cy="523220"/>
          </a:xfrm>
          <a:prstGeom prst="rect">
            <a:avLst/>
          </a:prstGeom>
        </p:spPr>
        <p:txBody>
          <a:bodyPr wrap="none">
            <a:spAutoFit/>
          </a:bodyPr>
          <a:lstStyle/>
          <a:p>
            <a:r>
              <a:rPr lang="zh-CN" altLang="en-US" sz="2800" b="1" dirty="0">
                <a:solidFill>
                  <a:srgbClr val="FF0000"/>
                </a:solidFill>
                <a:latin typeface="+mn-ea"/>
              </a:rPr>
              <a:t>人工智能从娃娃抓起</a:t>
            </a:r>
            <a:endParaRPr lang="zh-CN" altLang="en-US" sz="2800" b="1" dirty="0">
              <a:solidFill>
                <a:srgbClr val="FF0000"/>
              </a:solidFill>
            </a:endParaRPr>
          </a:p>
        </p:txBody>
      </p:sp>
      <p:pic>
        <p:nvPicPr>
          <p:cNvPr id="7" name="图片 6"/>
          <p:cNvPicPr>
            <a:picLocks noChangeAspect="1"/>
          </p:cNvPicPr>
          <p:nvPr/>
        </p:nvPicPr>
        <p:blipFill>
          <a:blip r:embed="rId4"/>
          <a:stretch>
            <a:fillRect/>
          </a:stretch>
        </p:blipFill>
        <p:spPr>
          <a:xfrm>
            <a:off x="35496" y="5895826"/>
            <a:ext cx="5256584" cy="917550"/>
          </a:xfrm>
          <a:prstGeom prst="rect">
            <a:avLst/>
          </a:prstGeom>
        </p:spPr>
      </p:pic>
    </p:spTree>
    <p:extLst>
      <p:ext uri="{BB962C8B-B14F-4D97-AF65-F5344CB8AC3E}">
        <p14:creationId xmlns:p14="http://schemas.microsoft.com/office/powerpoint/2010/main" val="345169832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中国</a:t>
            </a:r>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企业分布</a:t>
            </a:r>
          </a:p>
        </p:txBody>
      </p:sp>
      <p:sp>
        <p:nvSpPr>
          <p:cNvPr id="3" name="内容占位符 2"/>
          <p:cNvSpPr>
            <a:spLocks noGrp="1"/>
          </p:cNvSpPr>
          <p:nvPr>
            <p:ph idx="4294967295"/>
          </p:nvPr>
        </p:nvSpPr>
        <p:spPr>
          <a:xfrm>
            <a:off x="107504" y="1124744"/>
            <a:ext cx="8928992" cy="4968875"/>
          </a:xfrm>
        </p:spPr>
        <p:txBody>
          <a:bodyPr/>
          <a:lstStyle/>
          <a:p>
            <a:pPr marL="0" indent="0">
              <a:buNone/>
            </a:pPr>
            <a:r>
              <a:rPr lang="zh-CN" altLang="en-US" sz="2400" dirty="0"/>
              <a:t>中国</a:t>
            </a:r>
            <a:r>
              <a:rPr lang="en-US" altLang="zh-CN" sz="2400" dirty="0"/>
              <a:t>AI</a:t>
            </a:r>
            <a:r>
              <a:rPr lang="zh-CN" altLang="en-US" sz="2400" dirty="0"/>
              <a:t>企业主要集中于北京、广东及长三角（上海、江苏、浙江）一带，占中国人工智能企业总数 的</a:t>
            </a:r>
            <a:r>
              <a:rPr lang="en-US" altLang="zh-CN" sz="2400" dirty="0"/>
              <a:t>84.95%</a:t>
            </a:r>
            <a:r>
              <a:rPr lang="zh-CN" altLang="en-US" sz="2400" dirty="0"/>
              <a:t>。四川虽然数量不及上述三地区，但明显高于其它省市。</a:t>
            </a:r>
          </a:p>
        </p:txBody>
      </p:sp>
      <p:pic>
        <p:nvPicPr>
          <p:cNvPr id="224257" name="Picture 1" descr="C:\Users\my\AppData\Roaming\Tencent\Users\1304765153\QQ\WinTemp\RichOle\%$B%@~(%K_P9B2%7~`PTU88.png"/>
          <p:cNvPicPr>
            <a:picLocks noChangeAspect="1" noChangeArrowheads="1"/>
          </p:cNvPicPr>
          <p:nvPr/>
        </p:nvPicPr>
        <p:blipFill>
          <a:blip r:embed="rId2"/>
          <a:srcRect/>
          <a:stretch>
            <a:fillRect/>
          </a:stretch>
        </p:blipFill>
        <p:spPr bwMode="auto">
          <a:xfrm>
            <a:off x="0" y="2348880"/>
            <a:ext cx="9143999" cy="4509120"/>
          </a:xfrm>
          <a:prstGeom prst="rect">
            <a:avLst/>
          </a:prstGeom>
          <a:noFill/>
        </p:spPr>
      </p:pic>
      <p:pic>
        <p:nvPicPr>
          <p:cNvPr id="5" name="Picture 2" descr="C:\Users\my\AppData\Roaming\Tencent\Users\1304765153\QQ\WinTemp\RichOle\G2{OF6QJE4F4GM{1081UDRN.png"/>
          <p:cNvPicPr>
            <a:picLocks noChangeAspect="1" noChangeArrowheads="1"/>
          </p:cNvPicPr>
          <p:nvPr/>
        </p:nvPicPr>
        <p:blipFill>
          <a:blip r:embed="rId3"/>
          <a:srcRect/>
          <a:stretch>
            <a:fillRect/>
          </a:stretch>
        </p:blipFill>
        <p:spPr bwMode="auto">
          <a:xfrm>
            <a:off x="7524328" y="5733256"/>
            <a:ext cx="1619672" cy="548680"/>
          </a:xfrm>
          <a:prstGeom prst="rect">
            <a:avLst/>
          </a:prstGeom>
          <a:noFill/>
        </p:spPr>
      </p:pic>
    </p:spTree>
    <p:extLst>
      <p:ext uri="{BB962C8B-B14F-4D97-AF65-F5344CB8AC3E}">
        <p14:creationId xmlns:p14="http://schemas.microsoft.com/office/powerpoint/2010/main" val="209267887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sz="3200" dirty="0">
                <a:latin typeface="微软雅黑" panose="020B0503020204020204" pitchFamily="34" charset="-122"/>
                <a:ea typeface="微软雅黑" panose="020B0503020204020204" pitchFamily="34" charset="-122"/>
              </a:rPr>
              <a:t>2010-2016</a:t>
            </a:r>
            <a:r>
              <a:rPr lang="zh-CN" altLang="en-US" sz="3200" dirty="0">
                <a:latin typeface="微软雅黑" panose="020B0503020204020204" pitchFamily="34" charset="-122"/>
                <a:ea typeface="微软雅黑" panose="020B0503020204020204" pitchFamily="34" charset="-122"/>
              </a:rPr>
              <a:t>年全球人工智能领域并购数量概况</a:t>
            </a:r>
          </a:p>
        </p:txBody>
      </p:sp>
      <p:sp>
        <p:nvSpPr>
          <p:cNvPr id="3" name="内容占位符 2"/>
          <p:cNvSpPr>
            <a:spLocks noGrp="1"/>
          </p:cNvSpPr>
          <p:nvPr>
            <p:ph idx="4294967295"/>
          </p:nvPr>
        </p:nvSpPr>
        <p:spPr>
          <a:xfrm>
            <a:off x="672902" y="1340768"/>
            <a:ext cx="7924800" cy="4968875"/>
          </a:xfrm>
        </p:spPr>
        <p:txBody>
          <a:bodyPr/>
          <a:lstStyle/>
          <a:p>
            <a:pPr marL="0" indent="0">
              <a:buNone/>
            </a:pPr>
            <a:r>
              <a:rPr lang="en-US" altLang="zh-CN" sz="2400" dirty="0"/>
              <a:t>2013</a:t>
            </a:r>
            <a:r>
              <a:rPr lang="zh-CN" altLang="en-US" sz="2400" dirty="0"/>
              <a:t>年</a:t>
            </a:r>
            <a:r>
              <a:rPr lang="en-US" altLang="zh-CN" sz="2400" dirty="0"/>
              <a:t>Q4</a:t>
            </a:r>
            <a:r>
              <a:rPr lang="zh-CN" altLang="en-US" sz="2400" dirty="0"/>
              <a:t>之前，并购数量相对平衡。此后并购数量呈现逐步上升趋势。这与</a:t>
            </a:r>
            <a:r>
              <a:rPr lang="en-US" altLang="zh-CN" sz="2400" dirty="0"/>
              <a:t>2013</a:t>
            </a:r>
            <a:r>
              <a:rPr lang="zh-CN" altLang="en-US" sz="2400" dirty="0"/>
              <a:t>年之后资本不断进入该领域，及该领域企业发展较活跃有关。</a:t>
            </a:r>
          </a:p>
          <a:p>
            <a:endParaRPr lang="zh-CN" altLang="en-US" dirty="0"/>
          </a:p>
        </p:txBody>
      </p:sp>
      <p:pic>
        <p:nvPicPr>
          <p:cNvPr id="246785" name="Picture 1" descr="C:\Users\my\AppData\Roaming\Tencent\Users\1304765153\QQ\WinTemp\RichOle\UKQ%BW`C7EDN2ARBS_1TW03.png"/>
          <p:cNvPicPr>
            <a:picLocks noChangeAspect="1" noChangeArrowheads="1"/>
          </p:cNvPicPr>
          <p:nvPr/>
        </p:nvPicPr>
        <p:blipFill>
          <a:blip r:embed="rId2"/>
          <a:srcRect/>
          <a:stretch>
            <a:fillRect/>
          </a:stretch>
        </p:blipFill>
        <p:spPr bwMode="auto">
          <a:xfrm>
            <a:off x="323528" y="2636912"/>
            <a:ext cx="8623548" cy="3951387"/>
          </a:xfrm>
          <a:prstGeom prst="rect">
            <a:avLst/>
          </a:prstGeom>
          <a:noFill/>
        </p:spPr>
      </p:pic>
    </p:spTree>
    <p:extLst>
      <p:ext uri="{BB962C8B-B14F-4D97-AF65-F5344CB8AC3E}">
        <p14:creationId xmlns:p14="http://schemas.microsoft.com/office/powerpoint/2010/main" val="16659752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企业的主要应用领域</a:t>
            </a:r>
          </a:p>
        </p:txBody>
      </p:sp>
      <p:pic>
        <p:nvPicPr>
          <p:cNvPr id="225281" name="Picture 1" descr="C:\Users\my\AppData\Roaming\Tencent\Users\1304765153\QQ\WinTemp\RichOle\9)AH66{AKO$M@6~C_A`NF{9.png"/>
          <p:cNvPicPr>
            <a:picLocks noChangeAspect="1" noChangeArrowheads="1"/>
          </p:cNvPicPr>
          <p:nvPr/>
        </p:nvPicPr>
        <p:blipFill>
          <a:blip r:embed="rId3"/>
          <a:srcRect/>
          <a:stretch>
            <a:fillRect/>
          </a:stretch>
        </p:blipFill>
        <p:spPr bwMode="auto">
          <a:xfrm>
            <a:off x="0" y="836712"/>
            <a:ext cx="9144000" cy="6315050"/>
          </a:xfrm>
          <a:prstGeom prst="rect">
            <a:avLst/>
          </a:prstGeom>
          <a:noFill/>
        </p:spPr>
      </p:pic>
    </p:spTree>
    <p:extLst>
      <p:ext uri="{BB962C8B-B14F-4D97-AF65-F5344CB8AC3E}">
        <p14:creationId xmlns:p14="http://schemas.microsoft.com/office/powerpoint/2010/main" val="183339382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zh-CN" altLang="en-US" sz="4000" dirty="0">
                <a:solidFill>
                  <a:srgbClr val="368CFF"/>
                </a:solidFill>
                <a:latin typeface="微软雅黑" panose="020B0503020204020204" pitchFamily="34" charset="-122"/>
                <a:ea typeface="微软雅黑" panose="020B0503020204020204" pitchFamily="34" charset="-122"/>
              </a:rPr>
              <a:t>提纲</a:t>
            </a:r>
            <a:endParaRPr lang="en-US" altLang="zh-CN" sz="4000" dirty="0">
              <a:solidFill>
                <a:srgbClr val="368CFF"/>
              </a:solidFill>
              <a:latin typeface="微软雅黑" panose="020B0503020204020204" pitchFamily="34" charset="-122"/>
              <a:ea typeface="微软雅黑" panose="020B0503020204020204" pitchFamily="34" charset="-122"/>
            </a:endParaRPr>
          </a:p>
        </p:txBody>
      </p:sp>
      <p:sp>
        <p:nvSpPr>
          <p:cNvPr id="37891" name="Rectangle 3"/>
          <p:cNvSpPr>
            <a:spLocks noGrp="1" noChangeArrowheads="1"/>
          </p:cNvSpPr>
          <p:nvPr>
            <p:ph type="body" idx="4294967295"/>
          </p:nvPr>
        </p:nvSpPr>
        <p:spPr>
          <a:xfrm>
            <a:off x="914400" y="1196975"/>
            <a:ext cx="8229600" cy="5184775"/>
          </a:xfrm>
        </p:spPr>
        <p:txBody>
          <a:bodyPr/>
          <a:lstStyle/>
          <a:p>
            <a:pPr eaLnBrk="1" hangingPunct="1">
              <a:defRPr/>
            </a:pPr>
            <a:r>
              <a:rPr lang="zh-CN" altLang="en-US" sz="3200" dirty="0">
                <a:solidFill>
                  <a:schemeClr val="bg1">
                    <a:lumMod val="65000"/>
                  </a:schemeClr>
                </a:solidFill>
              </a:rPr>
              <a:t>人工智能</a:t>
            </a:r>
            <a:endParaRPr lang="en-US" altLang="zh-CN" sz="3200" dirty="0">
              <a:solidFill>
                <a:schemeClr val="bg1">
                  <a:lumMod val="65000"/>
                </a:schemeClr>
              </a:solidFill>
            </a:endParaRPr>
          </a:p>
          <a:p>
            <a:pPr eaLnBrk="1" hangingPunct="1">
              <a:defRPr/>
            </a:pPr>
            <a:r>
              <a:rPr lang="zh-CN" altLang="en-US" sz="3200" dirty="0"/>
              <a:t>人工智能与金融</a:t>
            </a:r>
            <a:endParaRPr lang="en-US" altLang="zh-CN" sz="3200" dirty="0"/>
          </a:p>
          <a:p>
            <a:pPr eaLnBrk="1" hangingPunct="1">
              <a:defRPr/>
            </a:pPr>
            <a:r>
              <a:rPr lang="zh-CN" altLang="en-US" dirty="0">
                <a:solidFill>
                  <a:schemeClr val="bg1">
                    <a:lumMod val="65000"/>
                  </a:schemeClr>
                </a:solidFill>
              </a:rPr>
              <a:t>人工智能与医疗</a:t>
            </a:r>
            <a:endParaRPr lang="en-US" altLang="zh-CN" dirty="0">
              <a:solidFill>
                <a:schemeClr val="bg1">
                  <a:lumMod val="65000"/>
                </a:schemeClr>
              </a:solidFill>
            </a:endParaRPr>
          </a:p>
          <a:p>
            <a:pPr eaLnBrk="1" hangingPunct="1">
              <a:defRPr/>
            </a:pPr>
            <a:r>
              <a:rPr lang="zh-CN" altLang="en-US" sz="3200" dirty="0">
                <a:solidFill>
                  <a:schemeClr val="bg1">
                    <a:lumMod val="65000"/>
                  </a:schemeClr>
                </a:solidFill>
              </a:rPr>
              <a:t>人工智能与</a:t>
            </a:r>
            <a:r>
              <a:rPr lang="zh-CN" altLang="en-US" dirty="0">
                <a:solidFill>
                  <a:schemeClr val="bg1">
                    <a:lumMod val="65000"/>
                  </a:schemeClr>
                </a:solidFill>
              </a:rPr>
              <a:t>机器人</a:t>
            </a:r>
            <a:endParaRPr lang="en-US" altLang="zh-CN" sz="3200" dirty="0">
              <a:solidFill>
                <a:schemeClr val="bg1">
                  <a:lumMod val="65000"/>
                </a:schemeClr>
              </a:solidFill>
            </a:endParaRPr>
          </a:p>
          <a:p>
            <a:pPr eaLnBrk="1" hangingPunct="1">
              <a:defRPr/>
            </a:pPr>
            <a:r>
              <a:rPr lang="zh-CN" altLang="en-US" dirty="0">
                <a:solidFill>
                  <a:schemeClr val="bg1">
                    <a:lumMod val="65000"/>
                  </a:schemeClr>
                </a:solidFill>
              </a:rPr>
              <a:t>人工智能的更多应用</a:t>
            </a:r>
            <a:endParaRPr lang="zh-CN" altLang="en-US" sz="3200" dirty="0">
              <a:solidFill>
                <a:schemeClr val="bg1">
                  <a:lumMod val="65000"/>
                </a:schemeClr>
              </a:solidFill>
            </a:endParaRPr>
          </a:p>
        </p:txBody>
      </p:sp>
    </p:spTree>
    <p:extLst>
      <p:ext uri="{BB962C8B-B14F-4D97-AF65-F5344CB8AC3E}">
        <p14:creationId xmlns:p14="http://schemas.microsoft.com/office/powerpoint/2010/main" val="4493668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人工智能与大数据</a:t>
            </a:r>
          </a:p>
        </p:txBody>
      </p:sp>
      <p:sp>
        <p:nvSpPr>
          <p:cNvPr id="3" name="内容占位符 2"/>
          <p:cNvSpPr>
            <a:spLocks noGrp="1"/>
          </p:cNvSpPr>
          <p:nvPr>
            <p:ph idx="4294967295"/>
          </p:nvPr>
        </p:nvSpPr>
        <p:spPr>
          <a:xfrm>
            <a:off x="179512" y="1196975"/>
            <a:ext cx="8964488" cy="4895850"/>
          </a:xfrm>
        </p:spPr>
        <p:txBody>
          <a:bodyPr/>
          <a:lstStyle/>
          <a:p>
            <a:pPr marL="0" indent="0">
              <a:buNone/>
            </a:pPr>
            <a:r>
              <a:rPr lang="zh-CN" altLang="en-US" sz="2400" dirty="0"/>
              <a:t>人工智能与数据紧密相连</a:t>
            </a:r>
            <a:endParaRPr lang="en-US" altLang="zh-CN" sz="2400" dirty="0"/>
          </a:p>
          <a:p>
            <a:pPr marL="0" indent="0">
              <a:buNone/>
            </a:pPr>
            <a:r>
              <a:rPr lang="zh-CN" altLang="en-US" sz="2400" dirty="0"/>
              <a:t>大数据，硬件发展，成本降低，促进了人工智能在金融领域的崛起。（</a:t>
            </a:r>
            <a:r>
              <a:rPr lang="en-US" altLang="zh-CN" sz="2400" dirty="0"/>
              <a:t>Eg.</a:t>
            </a:r>
            <a:r>
              <a:rPr lang="zh-CN" altLang="en-US" sz="2400" dirty="0"/>
              <a:t>深度学习） 。反过来，人工智能也促进了数据的发展。</a:t>
            </a:r>
            <a:endParaRPr lang="en-US" altLang="zh-CN" sz="2400" dirty="0"/>
          </a:p>
          <a:p>
            <a:pPr marL="0" indent="0">
              <a:buNone/>
            </a:pPr>
            <a:endParaRPr lang="en-US" altLang="zh-CN" sz="2400" dirty="0"/>
          </a:p>
          <a:p>
            <a:pPr marL="0" indent="0">
              <a:buNone/>
            </a:pPr>
            <a:r>
              <a:rPr lang="en-US" altLang="zh-CN" sz="2400" dirty="0"/>
              <a:t>          </a:t>
            </a:r>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endParaRPr lang="en-US" altLang="zh-CN" sz="2400" dirty="0"/>
          </a:p>
          <a:p>
            <a:pPr marL="0" indent="0">
              <a:buNone/>
            </a:pPr>
            <a:r>
              <a:rPr lang="zh-CN" altLang="en-US" sz="2400" dirty="0"/>
              <a:t>人工智能学习大数据，高校分析挖掘数据价值。</a:t>
            </a:r>
            <a:endParaRPr lang="en-US" altLang="zh-CN" sz="2400" dirty="0"/>
          </a:p>
          <a:p>
            <a:pPr marL="0" indent="0">
              <a:buNone/>
            </a:pPr>
            <a:endParaRPr lang="zh-CN" altLang="en-US" sz="2400" dirty="0"/>
          </a:p>
        </p:txBody>
      </p:sp>
      <p:sp>
        <p:nvSpPr>
          <p:cNvPr id="4" name="流程图: 联系 3"/>
          <p:cNvSpPr/>
          <p:nvPr/>
        </p:nvSpPr>
        <p:spPr>
          <a:xfrm>
            <a:off x="899592" y="2852936"/>
            <a:ext cx="2808312" cy="2592288"/>
          </a:xfrm>
          <a:prstGeom prst="flowChartConnector">
            <a:avLst/>
          </a:prstGeom>
          <a:ln w="12700">
            <a:solidFill>
              <a:srgbClr val="00B0F0"/>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5" name="流程图: 联系 4"/>
          <p:cNvSpPr/>
          <p:nvPr/>
        </p:nvSpPr>
        <p:spPr>
          <a:xfrm>
            <a:off x="5652120" y="2780928"/>
            <a:ext cx="2808312" cy="2592288"/>
          </a:xfrm>
          <a:prstGeom prst="flowChartConnector">
            <a:avLst/>
          </a:prstGeom>
          <a:noFill/>
          <a:ln w="12700">
            <a:solidFill>
              <a:srgbClr val="FF9933"/>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6" name="右箭头 5"/>
          <p:cNvSpPr/>
          <p:nvPr/>
        </p:nvSpPr>
        <p:spPr>
          <a:xfrm>
            <a:off x="4067944" y="3789040"/>
            <a:ext cx="1512168" cy="792088"/>
          </a:xfrm>
          <a:prstGeom prst="rightArrow">
            <a:avLst/>
          </a:prstGeom>
          <a:solidFill>
            <a:srgbClr val="FFC000"/>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人工智能</a:t>
            </a:r>
          </a:p>
        </p:txBody>
      </p:sp>
      <p:sp>
        <p:nvSpPr>
          <p:cNvPr id="7" name="流程图: 联系 6"/>
          <p:cNvSpPr/>
          <p:nvPr/>
        </p:nvSpPr>
        <p:spPr>
          <a:xfrm>
            <a:off x="1475656" y="3140968"/>
            <a:ext cx="936104" cy="792088"/>
          </a:xfrm>
          <a:prstGeom prst="flowChartConnector">
            <a:avLst/>
          </a:prstGeom>
          <a:solidFill>
            <a:srgbClr val="00B0F0"/>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操作日志</a:t>
            </a:r>
          </a:p>
        </p:txBody>
      </p:sp>
      <p:sp>
        <p:nvSpPr>
          <p:cNvPr id="8" name="流程图: 联系 7"/>
          <p:cNvSpPr/>
          <p:nvPr/>
        </p:nvSpPr>
        <p:spPr>
          <a:xfrm>
            <a:off x="1331640" y="4293096"/>
            <a:ext cx="936104" cy="792088"/>
          </a:xfrm>
          <a:prstGeom prst="flowChartConnector">
            <a:avLst/>
          </a:prstGeom>
          <a:solidFill>
            <a:srgbClr val="00B0F0"/>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位置信息</a:t>
            </a:r>
          </a:p>
        </p:txBody>
      </p:sp>
      <p:sp>
        <p:nvSpPr>
          <p:cNvPr id="9" name="流程图: 联系 8"/>
          <p:cNvSpPr/>
          <p:nvPr/>
        </p:nvSpPr>
        <p:spPr>
          <a:xfrm>
            <a:off x="1691680" y="4005064"/>
            <a:ext cx="936104" cy="288032"/>
          </a:xfrm>
          <a:prstGeom prst="flowChartConnector">
            <a:avLst/>
          </a:prstGeom>
          <a:solidFill>
            <a:srgbClr val="00B0F0"/>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图片</a:t>
            </a:r>
          </a:p>
        </p:txBody>
      </p:sp>
      <p:sp>
        <p:nvSpPr>
          <p:cNvPr id="10" name="流程图: 联系 9"/>
          <p:cNvSpPr/>
          <p:nvPr/>
        </p:nvSpPr>
        <p:spPr>
          <a:xfrm>
            <a:off x="2267744" y="4725144"/>
            <a:ext cx="1008112" cy="432048"/>
          </a:xfrm>
          <a:prstGeom prst="flowChartConnector">
            <a:avLst/>
          </a:prstGeom>
          <a:solidFill>
            <a:srgbClr val="00B0F0"/>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文档</a:t>
            </a:r>
          </a:p>
        </p:txBody>
      </p:sp>
      <p:sp>
        <p:nvSpPr>
          <p:cNvPr id="11" name="流程图: 联系 10"/>
          <p:cNvSpPr/>
          <p:nvPr/>
        </p:nvSpPr>
        <p:spPr>
          <a:xfrm>
            <a:off x="1043608" y="3789040"/>
            <a:ext cx="576064" cy="576064"/>
          </a:xfrm>
          <a:prstGeom prst="flowChartConnector">
            <a:avLst/>
          </a:prstGeom>
          <a:solidFill>
            <a:srgbClr val="00B0F0"/>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视频</a:t>
            </a:r>
          </a:p>
        </p:txBody>
      </p:sp>
      <p:sp>
        <p:nvSpPr>
          <p:cNvPr id="12" name="流程图: 联系 11"/>
          <p:cNvSpPr/>
          <p:nvPr/>
        </p:nvSpPr>
        <p:spPr>
          <a:xfrm>
            <a:off x="2699792" y="3933056"/>
            <a:ext cx="936104" cy="792088"/>
          </a:xfrm>
          <a:prstGeom prst="flowChartConnector">
            <a:avLst/>
          </a:prstGeom>
          <a:solidFill>
            <a:srgbClr val="00B0F0"/>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交易数据</a:t>
            </a:r>
          </a:p>
        </p:txBody>
      </p:sp>
      <p:sp>
        <p:nvSpPr>
          <p:cNvPr id="13" name="流程图: 联系 12"/>
          <p:cNvSpPr/>
          <p:nvPr/>
        </p:nvSpPr>
        <p:spPr>
          <a:xfrm>
            <a:off x="2339752" y="4365104"/>
            <a:ext cx="360040" cy="288032"/>
          </a:xfrm>
          <a:prstGeom prst="flowChartConnector">
            <a:avLst/>
          </a:prstGeom>
          <a:solidFill>
            <a:srgbClr val="00B0F0"/>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流程图: 联系 13"/>
          <p:cNvSpPr/>
          <p:nvPr/>
        </p:nvSpPr>
        <p:spPr>
          <a:xfrm>
            <a:off x="2555776" y="3573016"/>
            <a:ext cx="216024" cy="216024"/>
          </a:xfrm>
          <a:prstGeom prst="flowChartConnector">
            <a:avLst/>
          </a:prstGeom>
          <a:solidFill>
            <a:srgbClr val="00B0F0"/>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流程图: 联系 14"/>
          <p:cNvSpPr/>
          <p:nvPr/>
        </p:nvSpPr>
        <p:spPr>
          <a:xfrm>
            <a:off x="2915816" y="3356992"/>
            <a:ext cx="432048" cy="432048"/>
          </a:xfrm>
          <a:prstGeom prst="flowChartConnector">
            <a:avLst/>
          </a:prstGeom>
          <a:solidFill>
            <a:srgbClr val="00B0F0"/>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6" name="流程图: 联系 15"/>
          <p:cNvSpPr/>
          <p:nvPr/>
        </p:nvSpPr>
        <p:spPr>
          <a:xfrm>
            <a:off x="6156176" y="3140968"/>
            <a:ext cx="936104" cy="504056"/>
          </a:xfrm>
          <a:prstGeom prst="flowChartConnector">
            <a:avLst/>
          </a:prstGeom>
          <a:solidFill>
            <a:srgbClr val="FF9933"/>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企业</a:t>
            </a:r>
          </a:p>
        </p:txBody>
      </p:sp>
      <p:sp>
        <p:nvSpPr>
          <p:cNvPr id="17" name="流程图: 联系 16"/>
          <p:cNvSpPr/>
          <p:nvPr/>
        </p:nvSpPr>
        <p:spPr>
          <a:xfrm>
            <a:off x="5868144" y="4005064"/>
            <a:ext cx="792088" cy="648072"/>
          </a:xfrm>
          <a:prstGeom prst="flowChartConnector">
            <a:avLst/>
          </a:prstGeom>
          <a:solidFill>
            <a:srgbClr val="FF9933"/>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安全</a:t>
            </a:r>
          </a:p>
        </p:txBody>
      </p:sp>
      <p:sp>
        <p:nvSpPr>
          <p:cNvPr id="18" name="流程图: 联系 17"/>
          <p:cNvSpPr/>
          <p:nvPr/>
        </p:nvSpPr>
        <p:spPr>
          <a:xfrm>
            <a:off x="6876256" y="4077072"/>
            <a:ext cx="936104" cy="728464"/>
          </a:xfrm>
          <a:prstGeom prst="flowChartConnector">
            <a:avLst/>
          </a:prstGeom>
          <a:solidFill>
            <a:srgbClr val="FF9933"/>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健康</a:t>
            </a:r>
          </a:p>
        </p:txBody>
      </p:sp>
      <p:sp>
        <p:nvSpPr>
          <p:cNvPr id="19" name="流程图: 联系 18"/>
          <p:cNvSpPr/>
          <p:nvPr/>
        </p:nvSpPr>
        <p:spPr>
          <a:xfrm>
            <a:off x="7380312" y="3356992"/>
            <a:ext cx="936104" cy="728464"/>
          </a:xfrm>
          <a:prstGeom prst="flowChartConnector">
            <a:avLst/>
          </a:prstGeom>
          <a:solidFill>
            <a:srgbClr val="FF9933"/>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行为</a:t>
            </a:r>
          </a:p>
        </p:txBody>
      </p:sp>
      <p:sp>
        <p:nvSpPr>
          <p:cNvPr id="20" name="流程图: 联系 19"/>
          <p:cNvSpPr/>
          <p:nvPr/>
        </p:nvSpPr>
        <p:spPr>
          <a:xfrm>
            <a:off x="6300192" y="4581128"/>
            <a:ext cx="720080" cy="648072"/>
          </a:xfrm>
          <a:prstGeom prst="flowChartConnector">
            <a:avLst/>
          </a:prstGeom>
          <a:solidFill>
            <a:srgbClr val="FF9933"/>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个人</a:t>
            </a:r>
          </a:p>
        </p:txBody>
      </p:sp>
      <p:sp>
        <p:nvSpPr>
          <p:cNvPr id="21" name="流程图: 联系 20"/>
          <p:cNvSpPr/>
          <p:nvPr/>
        </p:nvSpPr>
        <p:spPr>
          <a:xfrm>
            <a:off x="7092280" y="2924944"/>
            <a:ext cx="648072" cy="504056"/>
          </a:xfrm>
          <a:prstGeom prst="flowChartConnector">
            <a:avLst/>
          </a:prstGeom>
          <a:solidFill>
            <a:srgbClr val="FF9933"/>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r>
              <a:rPr lang="zh-CN" altLang="en-US" dirty="0">
                <a:solidFill>
                  <a:schemeClr val="bg1"/>
                </a:solidFill>
                <a:latin typeface="微软雅黑" panose="020B0503020204020204" pitchFamily="34" charset="-122"/>
                <a:ea typeface="微软雅黑" panose="020B0503020204020204" pitchFamily="34" charset="-122"/>
              </a:rPr>
              <a:t>信用</a:t>
            </a:r>
          </a:p>
        </p:txBody>
      </p:sp>
      <p:sp>
        <p:nvSpPr>
          <p:cNvPr id="22" name="流程图: 联系 21"/>
          <p:cNvSpPr/>
          <p:nvPr/>
        </p:nvSpPr>
        <p:spPr>
          <a:xfrm>
            <a:off x="6156176" y="3645024"/>
            <a:ext cx="288032" cy="224408"/>
          </a:xfrm>
          <a:prstGeom prst="flowChartConnector">
            <a:avLst/>
          </a:prstGeom>
          <a:solidFill>
            <a:srgbClr val="FF9933"/>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3" name="流程图: 联系 22"/>
          <p:cNvSpPr/>
          <p:nvPr/>
        </p:nvSpPr>
        <p:spPr>
          <a:xfrm>
            <a:off x="6732240" y="3717032"/>
            <a:ext cx="360040" cy="440432"/>
          </a:xfrm>
          <a:prstGeom prst="flowChartConnector">
            <a:avLst/>
          </a:prstGeom>
          <a:solidFill>
            <a:srgbClr val="FF9933"/>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4" name="流程图: 联系 23"/>
          <p:cNvSpPr/>
          <p:nvPr/>
        </p:nvSpPr>
        <p:spPr>
          <a:xfrm>
            <a:off x="7092280" y="4869160"/>
            <a:ext cx="432048" cy="288032"/>
          </a:xfrm>
          <a:prstGeom prst="flowChartConnector">
            <a:avLst/>
          </a:prstGeom>
          <a:solidFill>
            <a:srgbClr val="FF9933"/>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流程图: 联系 24"/>
          <p:cNvSpPr/>
          <p:nvPr/>
        </p:nvSpPr>
        <p:spPr>
          <a:xfrm>
            <a:off x="7956376" y="4293096"/>
            <a:ext cx="288032" cy="216024"/>
          </a:xfrm>
          <a:prstGeom prst="flowChartConnector">
            <a:avLst/>
          </a:prstGeom>
          <a:solidFill>
            <a:srgbClr val="FF9933"/>
          </a:solidFill>
          <a:ln w="12700">
            <a:no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zh-CN" altLang="en-US"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911918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11560" y="188913"/>
            <a:ext cx="8532440" cy="719137"/>
          </a:xfrm>
        </p:spPr>
        <p:txBody>
          <a:bodyPr/>
          <a:lstStyle/>
          <a:p>
            <a:r>
              <a:rPr lang="zh-CN" altLang="en-US" dirty="0">
                <a:latin typeface="微软雅黑" panose="020B0503020204020204" pitchFamily="34" charset="-122"/>
                <a:ea typeface="微软雅黑" panose="020B0503020204020204" pitchFamily="34" charset="-122"/>
              </a:rPr>
              <a:t>人工智能与金融科技其他技术的关系</a:t>
            </a:r>
          </a:p>
        </p:txBody>
      </p:sp>
      <p:sp>
        <p:nvSpPr>
          <p:cNvPr id="3" name="内容占位符 2"/>
          <p:cNvSpPr>
            <a:spLocks noGrp="1"/>
          </p:cNvSpPr>
          <p:nvPr>
            <p:ph idx="4294967295"/>
          </p:nvPr>
        </p:nvSpPr>
        <p:spPr>
          <a:xfrm>
            <a:off x="177552" y="1124744"/>
            <a:ext cx="8714928" cy="4968875"/>
          </a:xfrm>
        </p:spPr>
        <p:txBody>
          <a:bodyPr/>
          <a:lstStyle/>
          <a:p>
            <a:pPr marL="0" indent="0">
              <a:buNone/>
            </a:pPr>
            <a:r>
              <a:rPr lang="zh-CN" altLang="en-US" sz="2400" dirty="0">
                <a:latin typeface="+mn-ea"/>
              </a:rPr>
              <a:t>随着金融与科技、数据的进一步融合，金融科技企业更加注重科技与数据的重要作用。</a:t>
            </a:r>
            <a:endParaRPr lang="en-US" altLang="zh-CN" sz="2400" dirty="0">
              <a:latin typeface="+mn-ea"/>
            </a:endParaRPr>
          </a:p>
          <a:p>
            <a:pPr marL="0" indent="0">
              <a:buNone/>
            </a:pPr>
            <a:r>
              <a:rPr lang="zh-CN" altLang="en-US" sz="2400" dirty="0">
                <a:latin typeface="+mn-ea"/>
                <a:cs typeface="Times New Roman" pitchFamily="18" charset="0"/>
              </a:rPr>
              <a:t>京东金融提出科技发展 </a:t>
            </a:r>
            <a:r>
              <a:rPr lang="en-US" altLang="zh-CN" sz="2400" dirty="0">
                <a:latin typeface="+mn-ea"/>
                <a:cs typeface="Times New Roman" pitchFamily="18" charset="0"/>
              </a:rPr>
              <a:t>ABCD </a:t>
            </a:r>
            <a:r>
              <a:rPr lang="zh-CN" altLang="en-US" sz="2400" dirty="0">
                <a:latin typeface="+mn-ea"/>
                <a:cs typeface="Times New Roman" pitchFamily="18" charset="0"/>
              </a:rPr>
              <a:t>理念，具体是指 </a:t>
            </a:r>
            <a:r>
              <a:rPr lang="en-US" altLang="zh-CN" sz="2400" dirty="0">
                <a:latin typeface="+mn-ea"/>
                <a:cs typeface="Times New Roman" pitchFamily="18" charset="0"/>
              </a:rPr>
              <a:t>AI</a:t>
            </a:r>
            <a:r>
              <a:rPr lang="zh-CN" altLang="en-US" sz="2400" dirty="0">
                <a:latin typeface="+mn-ea"/>
                <a:cs typeface="Times New Roman" pitchFamily="18" charset="0"/>
              </a:rPr>
              <a:t>、</a:t>
            </a:r>
            <a:r>
              <a:rPr lang="en-US" altLang="zh-CN" sz="2400" dirty="0">
                <a:latin typeface="+mn-ea"/>
                <a:cs typeface="Times New Roman" pitchFamily="18" charset="0"/>
              </a:rPr>
              <a:t>Blockchain</a:t>
            </a:r>
            <a:r>
              <a:rPr lang="zh-CN" altLang="en-US" sz="2400" dirty="0">
                <a:latin typeface="+mn-ea"/>
                <a:cs typeface="Times New Roman" pitchFamily="18" charset="0"/>
              </a:rPr>
              <a:t>、</a:t>
            </a:r>
            <a:r>
              <a:rPr lang="en-US" altLang="zh-CN" sz="2400" dirty="0">
                <a:latin typeface="+mn-ea"/>
                <a:cs typeface="Times New Roman" pitchFamily="18" charset="0"/>
              </a:rPr>
              <a:t>Cloud</a:t>
            </a:r>
            <a:r>
              <a:rPr lang="zh-CN" altLang="en-US" sz="2400" dirty="0">
                <a:latin typeface="+mn-ea"/>
                <a:cs typeface="Times New Roman" pitchFamily="18" charset="0"/>
              </a:rPr>
              <a:t>、</a:t>
            </a:r>
            <a:r>
              <a:rPr lang="en-US" altLang="zh-CN" sz="2400" dirty="0">
                <a:latin typeface="+mn-ea"/>
                <a:cs typeface="Times New Roman" pitchFamily="18" charset="0"/>
              </a:rPr>
              <a:t>Data</a:t>
            </a:r>
            <a:r>
              <a:rPr lang="zh-CN" altLang="en-US" sz="2400" dirty="0">
                <a:latin typeface="+mn-ea"/>
                <a:cs typeface="Times New Roman" pitchFamily="18" charset="0"/>
              </a:rPr>
              <a:t>（</a:t>
            </a:r>
            <a:r>
              <a:rPr lang="en-US" altLang="zh-CN" sz="2400" dirty="0">
                <a:latin typeface="+mn-ea"/>
                <a:cs typeface="Times New Roman" pitchFamily="18" charset="0"/>
              </a:rPr>
              <a:t>big data</a:t>
            </a:r>
            <a:r>
              <a:rPr lang="zh-CN" altLang="en-US" sz="2400" dirty="0">
                <a:latin typeface="+mn-ea"/>
                <a:cs typeface="Times New Roman" pitchFamily="18" charset="0"/>
              </a:rPr>
              <a:t>），内部关系如下图所示，最底层为云计算、最高阶为 </a:t>
            </a:r>
            <a:r>
              <a:rPr lang="en-US" altLang="zh-CN" sz="2400" dirty="0">
                <a:latin typeface="+mn-ea"/>
                <a:cs typeface="Times New Roman" pitchFamily="18" charset="0"/>
              </a:rPr>
              <a:t>AI</a:t>
            </a:r>
            <a:r>
              <a:rPr lang="zh-CN" altLang="en-US" sz="2400" dirty="0">
                <a:latin typeface="+mn-ea"/>
                <a:cs typeface="Times New Roman" pitchFamily="18" charset="0"/>
              </a:rPr>
              <a:t>。</a:t>
            </a:r>
            <a:endParaRPr lang="en-US" altLang="zh-CN" sz="2400" dirty="0">
              <a:latin typeface="+mn-ea"/>
              <a:cs typeface="Times New Roman" pitchFamily="18" charset="0"/>
            </a:endParaRPr>
          </a:p>
          <a:p>
            <a:pPr marL="0" indent="0">
              <a:buNone/>
            </a:pPr>
            <a:r>
              <a:rPr lang="en-US" altLang="zh-CN" sz="2400" dirty="0">
                <a:latin typeface="+mn-ea"/>
                <a:cs typeface="Times New Roman" pitchFamily="18" charset="0"/>
              </a:rPr>
              <a:t>4</a:t>
            </a:r>
            <a:r>
              <a:rPr lang="zh-CN" altLang="en-US" sz="2400" dirty="0">
                <a:latin typeface="+mn-ea"/>
                <a:cs typeface="Times New Roman" pitchFamily="18" charset="0"/>
              </a:rPr>
              <a:t>种技术之间的关系：</a:t>
            </a:r>
            <a:endParaRPr lang="en-US" altLang="zh-CN" sz="2400" dirty="0">
              <a:latin typeface="+mn-ea"/>
              <a:cs typeface="Times New Roman" pitchFamily="18" charset="0"/>
            </a:endParaRPr>
          </a:p>
          <a:p>
            <a:pPr marL="0" indent="0">
              <a:buNone/>
            </a:pPr>
            <a:r>
              <a:rPr lang="zh-CN" altLang="en-US" sz="2400" b="1" dirty="0">
                <a:latin typeface="+mn-ea"/>
                <a:cs typeface="Times New Roman" pitchFamily="18" charset="0"/>
              </a:rPr>
              <a:t>相互依赖、相互促进</a:t>
            </a:r>
          </a:p>
        </p:txBody>
      </p:sp>
      <p:pic>
        <p:nvPicPr>
          <p:cNvPr id="262145" name="Picture 1" descr="C:\Users\my\AppData\Roaming\Tencent\Users\1304765153\QQ\WinTemp\RichOle\)ZS~GQW8$SC)1BL{@86RZ12.png"/>
          <p:cNvPicPr>
            <a:picLocks noChangeAspect="1" noChangeArrowheads="1"/>
          </p:cNvPicPr>
          <p:nvPr/>
        </p:nvPicPr>
        <p:blipFill>
          <a:blip r:embed="rId2"/>
          <a:srcRect l="9391" r="2567"/>
          <a:stretch>
            <a:fillRect/>
          </a:stretch>
        </p:blipFill>
        <p:spPr bwMode="auto">
          <a:xfrm>
            <a:off x="4139952" y="3175406"/>
            <a:ext cx="4427984" cy="3670514"/>
          </a:xfrm>
          <a:prstGeom prst="rect">
            <a:avLst/>
          </a:prstGeom>
          <a:noFill/>
        </p:spPr>
      </p:pic>
    </p:spTree>
    <p:extLst>
      <p:ext uri="{BB962C8B-B14F-4D97-AF65-F5344CB8AC3E}">
        <p14:creationId xmlns:p14="http://schemas.microsoft.com/office/powerpoint/2010/main" val="7845268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人工智能在金融领域的应用</a:t>
            </a:r>
          </a:p>
        </p:txBody>
      </p:sp>
      <p:sp>
        <p:nvSpPr>
          <p:cNvPr id="3" name="内容占位符 2"/>
          <p:cNvSpPr>
            <a:spLocks noGrp="1"/>
          </p:cNvSpPr>
          <p:nvPr>
            <p:ph idx="4294967295"/>
          </p:nvPr>
        </p:nvSpPr>
        <p:spPr>
          <a:xfrm>
            <a:off x="617994" y="1258944"/>
            <a:ext cx="7924800" cy="4968875"/>
          </a:xfrm>
        </p:spPr>
        <p:txBody>
          <a:bodyPr/>
          <a:lstStyle/>
          <a:p>
            <a:endParaRPr lang="en-US" altLang="zh-CN" sz="2400" dirty="0"/>
          </a:p>
          <a:p>
            <a:endParaRPr lang="en-US" altLang="zh-CN" sz="2400" dirty="0"/>
          </a:p>
          <a:p>
            <a:endParaRPr lang="en-US" altLang="zh-CN" sz="2400" dirty="0"/>
          </a:p>
          <a:p>
            <a:endParaRPr lang="en-US" altLang="zh-CN" sz="2400" dirty="0"/>
          </a:p>
          <a:p>
            <a:endParaRPr lang="en-US" altLang="zh-CN" sz="2400" dirty="0"/>
          </a:p>
          <a:p>
            <a:pPr marL="0" indent="0">
              <a:buNone/>
            </a:pPr>
            <a:r>
              <a:rPr lang="zh-CN" altLang="en-US" sz="2400" dirty="0"/>
              <a:t>指纹支付，刷脸身份认证（例如，支付宝，微信等）</a:t>
            </a:r>
            <a:endParaRPr lang="en-US" altLang="zh-CN" sz="2400" dirty="0"/>
          </a:p>
          <a:p>
            <a:pPr>
              <a:buNone/>
            </a:pPr>
            <a:r>
              <a:rPr lang="en-US" altLang="zh-CN" sz="2400" dirty="0"/>
              <a:t>           </a:t>
            </a:r>
          </a:p>
          <a:p>
            <a:endParaRPr lang="zh-CN" altLang="en-US" sz="2400" dirty="0"/>
          </a:p>
          <a:p>
            <a:pPr>
              <a:buNone/>
            </a:pPr>
            <a:endParaRPr lang="zh-CN" altLang="en-US" sz="2400" dirty="0"/>
          </a:p>
        </p:txBody>
      </p:sp>
      <p:pic>
        <p:nvPicPr>
          <p:cNvPr id="5" name="Picture 1" descr="C:\Users\my\AppData\Roaming\Tencent\Users\1304765153\QQ\WinTemp\RichOle\T(NS1E$IG2KG7RA0@`)I5[7.png"/>
          <p:cNvPicPr>
            <a:picLocks noChangeAspect="1" noChangeArrowheads="1"/>
          </p:cNvPicPr>
          <p:nvPr/>
        </p:nvPicPr>
        <p:blipFill>
          <a:blip r:embed="rId3"/>
          <a:srcRect/>
          <a:stretch>
            <a:fillRect/>
          </a:stretch>
        </p:blipFill>
        <p:spPr bwMode="auto">
          <a:xfrm>
            <a:off x="617994" y="1124856"/>
            <a:ext cx="7920880" cy="2304256"/>
          </a:xfrm>
          <a:prstGeom prst="rect">
            <a:avLst/>
          </a:prstGeom>
          <a:noFill/>
        </p:spPr>
      </p:pic>
      <p:pic>
        <p:nvPicPr>
          <p:cNvPr id="149505" name="Picture 1" descr="C:\Users\my\AppData\Roaming\Tencent\Users\1304765153\QQ\WinTemp\RichOle\1GZZY)1E[L$YQ]_I_MKU$1C.png"/>
          <p:cNvPicPr>
            <a:picLocks noChangeAspect="1" noChangeArrowheads="1"/>
          </p:cNvPicPr>
          <p:nvPr/>
        </p:nvPicPr>
        <p:blipFill>
          <a:blip r:embed="rId4"/>
          <a:srcRect/>
          <a:stretch>
            <a:fillRect/>
          </a:stretch>
        </p:blipFill>
        <p:spPr bwMode="auto">
          <a:xfrm>
            <a:off x="1403648" y="4005064"/>
            <a:ext cx="6286500" cy="2800350"/>
          </a:xfrm>
          <a:prstGeom prst="rect">
            <a:avLst/>
          </a:prstGeom>
          <a:noFill/>
        </p:spPr>
      </p:pic>
    </p:spTree>
    <p:extLst>
      <p:ext uri="{BB962C8B-B14F-4D97-AF65-F5344CB8AC3E}">
        <p14:creationId xmlns:p14="http://schemas.microsoft.com/office/powerpoint/2010/main" val="21409783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p>
        </p:txBody>
      </p:sp>
      <p:sp>
        <p:nvSpPr>
          <p:cNvPr id="10" name="内容占位符 9"/>
          <p:cNvSpPr>
            <a:spLocks noGrp="1"/>
          </p:cNvSpPr>
          <p:nvPr>
            <p:ph idx="4294967295"/>
          </p:nvPr>
        </p:nvSpPr>
        <p:spPr>
          <a:xfrm>
            <a:off x="396081" y="1152699"/>
            <a:ext cx="8351837" cy="1152525"/>
          </a:xfrm>
        </p:spPr>
        <p:txBody>
          <a:bodyPr/>
          <a:lstStyle/>
          <a:p>
            <a:pPr marL="0" indent="0">
              <a:buNone/>
            </a:pPr>
            <a:r>
              <a:rPr lang="zh-CN" altLang="en-US" b="1" dirty="0"/>
              <a:t>数字化投资顾问：</a:t>
            </a:r>
            <a:endParaRPr lang="en-US" altLang="zh-CN" b="1" dirty="0"/>
          </a:p>
          <a:p>
            <a:pPr marL="0" indent="0">
              <a:buNone/>
            </a:pPr>
            <a:r>
              <a:rPr lang="zh-CN" altLang="en-US" sz="2400" dirty="0"/>
              <a:t>真正的金融人才还是少量，通过智能投资理财机器人帮助提供更好的量化投资和财富管理</a:t>
            </a:r>
          </a:p>
          <a:p>
            <a:pPr marL="0" indent="0">
              <a:buNone/>
            </a:pPr>
            <a:r>
              <a:rPr lang="zh-CN" altLang="en-US" sz="2400" dirty="0"/>
              <a:t>算法交易 </a:t>
            </a:r>
          </a:p>
          <a:p>
            <a:pPr marL="0" indent="0">
              <a:buNone/>
            </a:pPr>
            <a:r>
              <a:rPr lang="zh-CN" altLang="en-US" sz="2400" dirty="0"/>
              <a:t>风险管理 </a:t>
            </a:r>
          </a:p>
          <a:p>
            <a:pPr marL="0" indent="0">
              <a:buNone/>
            </a:pPr>
            <a:r>
              <a:rPr lang="zh-CN" altLang="en-US" sz="2400" dirty="0"/>
              <a:t>舆情分析 </a:t>
            </a:r>
          </a:p>
          <a:p>
            <a:pPr marL="0" indent="0">
              <a:buNone/>
            </a:pPr>
            <a:endParaRPr lang="zh-CN" altLang="en-US" dirty="0"/>
          </a:p>
          <a:p>
            <a:pPr marL="0" indent="0">
              <a:buNone/>
            </a:pPr>
            <a:endParaRPr lang="zh-CN" altLang="en-US" dirty="0"/>
          </a:p>
          <a:p>
            <a:pPr marL="0" indent="0">
              <a:buNone/>
            </a:pPr>
            <a:endParaRPr lang="zh-CN" altLang="en-US" dirty="0"/>
          </a:p>
        </p:txBody>
      </p:sp>
      <p:pic>
        <p:nvPicPr>
          <p:cNvPr id="226307" name="Picture 3" descr="C:\Users\my\AppData\Roaming\Tencent\Users\1304765153\QQ\WinTemp\RichOle\W5CSF%WF{6AUXX64}7S5U3K.png"/>
          <p:cNvPicPr>
            <a:picLocks noChangeAspect="1" noChangeArrowheads="1"/>
          </p:cNvPicPr>
          <p:nvPr/>
        </p:nvPicPr>
        <p:blipFill>
          <a:blip r:embed="rId2"/>
          <a:srcRect/>
          <a:stretch>
            <a:fillRect/>
          </a:stretch>
        </p:blipFill>
        <p:spPr bwMode="auto">
          <a:xfrm>
            <a:off x="5364088" y="2293888"/>
            <a:ext cx="3059832" cy="2132856"/>
          </a:xfrm>
          <a:prstGeom prst="rect">
            <a:avLst/>
          </a:prstGeom>
          <a:noFill/>
        </p:spPr>
      </p:pic>
      <p:pic>
        <p:nvPicPr>
          <p:cNvPr id="13" name="Picture 1" descr="C:\Users\my\AppData\Roaming\Tencent\Users\1304765153\QQ\WinTemp\RichOle\L8I~Q6[~AO_8{HO]O}J2AIE.png"/>
          <p:cNvPicPr>
            <a:picLocks noChangeAspect="1" noChangeArrowheads="1"/>
          </p:cNvPicPr>
          <p:nvPr/>
        </p:nvPicPr>
        <p:blipFill>
          <a:blip r:embed="rId3"/>
          <a:srcRect/>
          <a:stretch>
            <a:fillRect/>
          </a:stretch>
        </p:blipFill>
        <p:spPr bwMode="auto">
          <a:xfrm>
            <a:off x="611560" y="4509120"/>
            <a:ext cx="8143875" cy="2143125"/>
          </a:xfrm>
          <a:prstGeom prst="rect">
            <a:avLst/>
          </a:prstGeom>
          <a:noFill/>
        </p:spPr>
      </p:pic>
    </p:spTree>
    <p:extLst>
      <p:ext uri="{BB962C8B-B14F-4D97-AF65-F5344CB8AC3E}">
        <p14:creationId xmlns:p14="http://schemas.microsoft.com/office/powerpoint/2010/main" val="13344584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p>
        </p:txBody>
      </p:sp>
      <p:sp>
        <p:nvSpPr>
          <p:cNvPr id="3" name="内容占位符 2"/>
          <p:cNvSpPr>
            <a:spLocks noGrp="1"/>
          </p:cNvSpPr>
          <p:nvPr>
            <p:ph idx="4294967295"/>
          </p:nvPr>
        </p:nvSpPr>
        <p:spPr>
          <a:xfrm>
            <a:off x="251520" y="1196752"/>
            <a:ext cx="7924800" cy="4968875"/>
          </a:xfrm>
        </p:spPr>
        <p:txBody>
          <a:bodyPr/>
          <a:lstStyle/>
          <a:p>
            <a:r>
              <a:rPr lang="zh-CN" altLang="en-US" sz="2400" dirty="0"/>
              <a:t>金融预测与反欺诈（例如</a:t>
            </a:r>
            <a:r>
              <a:rPr lang="zh-CN" altLang="en-US" sz="2400" kern="1200" dirty="0">
                <a:cs typeface="宋体" panose="02010600030101010101" pitchFamily="2" charset="-122"/>
              </a:rPr>
              <a:t>反欺诈方面，京东金融、蚂蚁金服、百度磐石反欺诈</a:t>
            </a:r>
            <a:r>
              <a:rPr lang="zh-CN" altLang="en-US" sz="2400" dirty="0"/>
              <a:t>）</a:t>
            </a:r>
            <a:endParaRPr lang="en-US" altLang="zh-CN" sz="2400" dirty="0"/>
          </a:p>
          <a:p>
            <a:pPr marL="0" indent="0">
              <a:buNone/>
            </a:pPr>
            <a:r>
              <a:rPr lang="zh-CN" altLang="en-US" sz="2400" dirty="0" smtClean="0"/>
              <a:t>  以</a:t>
            </a:r>
            <a:r>
              <a:rPr lang="zh-CN" altLang="en-US" sz="2400" dirty="0"/>
              <a:t>蚂蚁金服为例（下图截取自蚂蚁金服）</a:t>
            </a:r>
          </a:p>
          <a:p>
            <a:endParaRPr lang="zh-CN" altLang="en-US" sz="2400" dirty="0"/>
          </a:p>
        </p:txBody>
      </p:sp>
      <p:pic>
        <p:nvPicPr>
          <p:cNvPr id="7" name="Picture 1" descr="C:\Users\my\AppData\Roaming\Tencent\Users\1304765153\QQ\WinTemp\RichOle\[6HG%G~8CT51V{AF$}[[TJX.png"/>
          <p:cNvPicPr>
            <a:picLocks noChangeAspect="1" noChangeArrowheads="1"/>
          </p:cNvPicPr>
          <p:nvPr/>
        </p:nvPicPr>
        <p:blipFill>
          <a:blip r:embed="rId2"/>
          <a:srcRect/>
          <a:stretch>
            <a:fillRect/>
          </a:stretch>
        </p:blipFill>
        <p:spPr bwMode="auto">
          <a:xfrm>
            <a:off x="323527" y="2420888"/>
            <a:ext cx="8496945" cy="4248472"/>
          </a:xfrm>
          <a:prstGeom prst="rect">
            <a:avLst/>
          </a:prstGeom>
          <a:noFill/>
        </p:spPr>
      </p:pic>
    </p:spTree>
    <p:extLst>
      <p:ext uri="{BB962C8B-B14F-4D97-AF65-F5344CB8AC3E}">
        <p14:creationId xmlns:p14="http://schemas.microsoft.com/office/powerpoint/2010/main" val="207090570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09600" y="1229965"/>
            <a:ext cx="7924800" cy="4968875"/>
          </a:xfrm>
        </p:spPr>
        <p:txBody>
          <a:bodyPr/>
          <a:lstStyle/>
          <a:p>
            <a:pPr marL="0" indent="0">
              <a:buNone/>
            </a:pPr>
            <a:r>
              <a:rPr lang="zh-CN" altLang="en-US" sz="2400" dirty="0">
                <a:latin typeface="+mn-ea"/>
              </a:rPr>
              <a:t>京东金融反欺诈模型</a:t>
            </a:r>
            <a:endParaRPr lang="en-US" altLang="zh-CN" sz="2400" dirty="0">
              <a:latin typeface="+mn-ea"/>
            </a:endParaRPr>
          </a:p>
          <a:p>
            <a:pPr marL="0" indent="0">
              <a:buNone/>
            </a:pPr>
            <a:endParaRPr lang="en-US" altLang="zh-CN" sz="2400" dirty="0">
              <a:latin typeface="+mn-ea"/>
            </a:endParaRPr>
          </a:p>
          <a:p>
            <a:pPr marL="457200" lvl="1" indent="0">
              <a:buNone/>
            </a:pPr>
            <a:r>
              <a:rPr lang="zh-CN" altLang="en-US" sz="2400" dirty="0">
                <a:latin typeface="+mn-ea"/>
              </a:rPr>
              <a:t>基于</a:t>
            </a:r>
            <a:r>
              <a:rPr lang="en-US" altLang="zh-CN" sz="2400" dirty="0">
                <a:latin typeface="+mn-ea"/>
              </a:rPr>
              <a:t>6000</a:t>
            </a:r>
            <a:r>
              <a:rPr lang="zh-CN" altLang="en-US" sz="2400" dirty="0">
                <a:latin typeface="+mn-ea"/>
              </a:rPr>
              <a:t>万条、</a:t>
            </a:r>
            <a:r>
              <a:rPr lang="en-US" altLang="zh-CN" sz="2400" dirty="0">
                <a:latin typeface="+mn-ea"/>
              </a:rPr>
              <a:t>200</a:t>
            </a:r>
            <a:r>
              <a:rPr lang="zh-CN" altLang="en-US" sz="2400" dirty="0">
                <a:latin typeface="+mn-ea"/>
              </a:rPr>
              <a:t>万人次的交易行为数据，提出的基于深度学习算法的用户行为目的预测模型，该模型预测准确率是逻辑回归、贝叶斯等经典算法的</a:t>
            </a:r>
            <a:r>
              <a:rPr lang="en-US" altLang="zh-CN" sz="2400" dirty="0">
                <a:latin typeface="+mn-ea"/>
              </a:rPr>
              <a:t>3</a:t>
            </a:r>
            <a:r>
              <a:rPr lang="zh-CN" altLang="en-US" sz="2400" dirty="0">
                <a:latin typeface="+mn-ea"/>
              </a:rPr>
              <a:t>倍。</a:t>
            </a:r>
          </a:p>
        </p:txBody>
      </p:sp>
      <p:pic>
        <p:nvPicPr>
          <p:cNvPr id="5" name="图片 4"/>
          <p:cNvPicPr>
            <a:picLocks noChangeAspect="1"/>
          </p:cNvPicPr>
          <p:nvPr/>
        </p:nvPicPr>
        <p:blipFill>
          <a:blip r:embed="rId2"/>
          <a:stretch>
            <a:fillRect/>
          </a:stretch>
        </p:blipFill>
        <p:spPr>
          <a:xfrm>
            <a:off x="1403648" y="3655888"/>
            <a:ext cx="2540000" cy="2540000"/>
          </a:xfrm>
          <a:prstGeom prst="rect">
            <a:avLst/>
          </a:prstGeom>
        </p:spPr>
      </p:pic>
      <p:pic>
        <p:nvPicPr>
          <p:cNvPr id="6" name="图片 5"/>
          <p:cNvPicPr>
            <a:picLocks noChangeAspect="1"/>
          </p:cNvPicPr>
          <p:nvPr/>
        </p:nvPicPr>
        <p:blipFill>
          <a:blip r:embed="rId3"/>
          <a:stretch>
            <a:fillRect/>
          </a:stretch>
        </p:blipFill>
        <p:spPr>
          <a:xfrm>
            <a:off x="5148064" y="3497138"/>
            <a:ext cx="2857500" cy="2857500"/>
          </a:xfrm>
          <a:prstGeom prst="rect">
            <a:avLst/>
          </a:prstGeom>
        </p:spPr>
      </p:pic>
      <p:sp>
        <p:nvSpPr>
          <p:cNvPr id="7" name="标题 1"/>
          <p:cNvSpPr>
            <a:spLocks noGrp="1"/>
          </p:cNvSpPr>
          <p:nvPr>
            <p:ph type="title"/>
          </p:nvPr>
        </p:nvSpPr>
        <p:spPr>
          <a:xfrm>
            <a:off x="1042988" y="188913"/>
            <a:ext cx="7058025" cy="719137"/>
          </a:xfrm>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p>
        </p:txBody>
      </p:sp>
    </p:spTree>
    <p:extLst>
      <p:ext uri="{BB962C8B-B14F-4D97-AF65-F5344CB8AC3E}">
        <p14:creationId xmlns:p14="http://schemas.microsoft.com/office/powerpoint/2010/main" val="14447170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zh-CN" altLang="en-US" sz="4000" dirty="0">
                <a:solidFill>
                  <a:srgbClr val="368CFF"/>
                </a:solidFill>
                <a:latin typeface="微软雅黑" panose="020B0503020204020204" pitchFamily="34" charset="-122"/>
                <a:ea typeface="微软雅黑" panose="020B0503020204020204" pitchFamily="34" charset="-122"/>
              </a:rPr>
              <a:t>提纲</a:t>
            </a:r>
            <a:endParaRPr lang="en-US" altLang="zh-CN" sz="4000" dirty="0">
              <a:solidFill>
                <a:srgbClr val="368CFF"/>
              </a:solidFill>
              <a:latin typeface="微软雅黑" panose="020B0503020204020204" pitchFamily="34" charset="-122"/>
              <a:ea typeface="微软雅黑" panose="020B0503020204020204" pitchFamily="34" charset="-122"/>
            </a:endParaRPr>
          </a:p>
        </p:txBody>
      </p:sp>
      <p:sp>
        <p:nvSpPr>
          <p:cNvPr id="37891" name="Rectangle 3"/>
          <p:cNvSpPr>
            <a:spLocks noGrp="1" noChangeArrowheads="1"/>
          </p:cNvSpPr>
          <p:nvPr>
            <p:ph type="body" idx="4294967295"/>
          </p:nvPr>
        </p:nvSpPr>
        <p:spPr>
          <a:xfrm>
            <a:off x="914400" y="1196975"/>
            <a:ext cx="8229600" cy="5184775"/>
          </a:xfrm>
        </p:spPr>
        <p:txBody>
          <a:bodyPr/>
          <a:lstStyle/>
          <a:p>
            <a:pPr eaLnBrk="1" hangingPunct="1">
              <a:defRPr/>
            </a:pPr>
            <a:r>
              <a:rPr lang="zh-CN" altLang="en-US" sz="3200" dirty="0"/>
              <a:t>人工智能</a:t>
            </a:r>
            <a:endParaRPr lang="en-US" altLang="zh-CN" sz="3200" dirty="0"/>
          </a:p>
          <a:p>
            <a:pPr eaLnBrk="1" hangingPunct="1">
              <a:defRPr/>
            </a:pPr>
            <a:r>
              <a:rPr lang="zh-CN" altLang="en-US" sz="3200" dirty="0">
                <a:solidFill>
                  <a:schemeClr val="bg1">
                    <a:lumMod val="65000"/>
                  </a:schemeClr>
                </a:solidFill>
              </a:rPr>
              <a:t>人工智能与金融</a:t>
            </a:r>
            <a:endParaRPr lang="en-US" altLang="zh-CN" sz="3200" dirty="0">
              <a:solidFill>
                <a:schemeClr val="bg1">
                  <a:lumMod val="65000"/>
                </a:schemeClr>
              </a:solidFill>
            </a:endParaRPr>
          </a:p>
          <a:p>
            <a:pPr eaLnBrk="1" hangingPunct="1">
              <a:defRPr/>
            </a:pPr>
            <a:r>
              <a:rPr lang="zh-CN" altLang="en-US" dirty="0">
                <a:solidFill>
                  <a:schemeClr val="bg1">
                    <a:lumMod val="65000"/>
                  </a:schemeClr>
                </a:solidFill>
              </a:rPr>
              <a:t>人工智能与医疗</a:t>
            </a:r>
            <a:endParaRPr lang="en-US" altLang="zh-CN" dirty="0">
              <a:solidFill>
                <a:schemeClr val="bg1">
                  <a:lumMod val="65000"/>
                </a:schemeClr>
              </a:solidFill>
            </a:endParaRPr>
          </a:p>
          <a:p>
            <a:pPr eaLnBrk="1" hangingPunct="1">
              <a:defRPr/>
            </a:pPr>
            <a:r>
              <a:rPr lang="zh-CN" altLang="en-US" sz="3200" dirty="0">
                <a:solidFill>
                  <a:schemeClr val="bg1">
                    <a:lumMod val="65000"/>
                  </a:schemeClr>
                </a:solidFill>
              </a:rPr>
              <a:t>人工智能与机器人</a:t>
            </a:r>
            <a:endParaRPr lang="en-US" altLang="zh-CN" sz="3200" dirty="0">
              <a:solidFill>
                <a:schemeClr val="bg1">
                  <a:lumMod val="65000"/>
                </a:schemeClr>
              </a:solidFill>
            </a:endParaRPr>
          </a:p>
          <a:p>
            <a:pPr eaLnBrk="1" hangingPunct="1">
              <a:defRPr/>
            </a:pPr>
            <a:r>
              <a:rPr lang="zh-CN" altLang="en-US" dirty="0">
                <a:solidFill>
                  <a:schemeClr val="bg1">
                    <a:lumMod val="65000"/>
                  </a:schemeClr>
                </a:solidFill>
              </a:rPr>
              <a:t>人工智能的更多应用</a:t>
            </a:r>
            <a:endParaRPr lang="en-US" altLang="zh-CN" sz="3200" dirty="0">
              <a:solidFill>
                <a:schemeClr val="bg1">
                  <a:lumMod val="65000"/>
                </a:schemeClr>
              </a:solidFill>
            </a:endParaRPr>
          </a:p>
          <a:p>
            <a:pPr eaLnBrk="1" hangingPunct="1">
              <a:buNone/>
              <a:defRPr/>
            </a:pPr>
            <a:endParaRPr lang="zh-CN" altLang="en-US" sz="3200" dirty="0">
              <a:solidFill>
                <a:schemeClr val="bg1">
                  <a:lumMod val="65000"/>
                </a:schemeClr>
              </a:solidFill>
            </a:endParaRPr>
          </a:p>
        </p:txBody>
      </p:sp>
    </p:spTree>
    <p:extLst>
      <p:ext uri="{BB962C8B-B14F-4D97-AF65-F5344CB8AC3E}">
        <p14:creationId xmlns:p14="http://schemas.microsoft.com/office/powerpoint/2010/main" val="122443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247600" y="1124744"/>
            <a:ext cx="7924800" cy="4968875"/>
          </a:xfrm>
        </p:spPr>
        <p:txBody>
          <a:bodyPr/>
          <a:lstStyle/>
          <a:p>
            <a:pPr>
              <a:buNone/>
            </a:pPr>
            <a:r>
              <a:rPr lang="zh-CN" altLang="en-US" b="1" dirty="0">
                <a:latin typeface="+mn-ea"/>
              </a:rPr>
              <a:t>“磐石反欺诈”</a:t>
            </a:r>
            <a:endParaRPr lang="en-US" altLang="zh-CN" b="1" dirty="0">
              <a:latin typeface="+mn-ea"/>
            </a:endParaRPr>
          </a:p>
          <a:p>
            <a:pPr marL="0" indent="0">
              <a:buNone/>
            </a:pPr>
            <a:r>
              <a:rPr lang="en-US" altLang="zh-CN" sz="2400" dirty="0">
                <a:latin typeface="+mn-ea"/>
              </a:rPr>
              <a:t>	</a:t>
            </a:r>
            <a:r>
              <a:rPr lang="zh-CN" altLang="en-US" sz="2400" dirty="0">
                <a:latin typeface="+mn-ea"/>
              </a:rPr>
              <a:t>百度金融以人工智能技术为基础的“磐石反欺诈工作平台”（简称“磐石反欺诈”）通过身份识别和大数据风控技术，将金融业务，特别是信贷业务的“贷前、贷中、贷后”，进行全方位的</a:t>
            </a:r>
            <a:r>
              <a:rPr lang="en-US" altLang="zh-CN" sz="2400" dirty="0">
                <a:latin typeface="+mn-ea"/>
              </a:rPr>
              <a:t>AI</a:t>
            </a:r>
            <a:r>
              <a:rPr lang="zh-CN" altLang="en-US" sz="2400" dirty="0">
                <a:latin typeface="+mn-ea"/>
              </a:rPr>
              <a:t>技术“扫描”去黑、加密防黑以达到实时监测、判别欺诈行为。</a:t>
            </a:r>
            <a:endParaRPr lang="en-US" altLang="zh-CN" sz="2400" dirty="0">
              <a:latin typeface="+mn-ea"/>
            </a:endParaRPr>
          </a:p>
          <a:p>
            <a:endParaRPr lang="zh-CN" altLang="en-US" dirty="0">
              <a:latin typeface="+mn-ea"/>
            </a:endParaRPr>
          </a:p>
        </p:txBody>
      </p:sp>
      <p:sp>
        <p:nvSpPr>
          <p:cNvPr id="250882" name="AutoShape 2" descr="http://n.sinaimg.cn/translate/20170829/PVmX-fykkfat1329241.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sp>
        <p:nvSpPr>
          <p:cNvPr id="250884" name="AutoShape 4" descr="http://n.sinaimg.cn/translate/20170829/PVmX-fykkfat1329241.jpg"/>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zh-CN" altLang="en-US">
              <a:latin typeface="微软雅黑" panose="020B0503020204020204" pitchFamily="34" charset="-122"/>
              <a:ea typeface="微软雅黑" panose="020B0503020204020204" pitchFamily="34" charset="-122"/>
            </a:endParaRPr>
          </a:p>
        </p:txBody>
      </p:sp>
      <p:pic>
        <p:nvPicPr>
          <p:cNvPr id="250885" name="Picture 5" descr="C:\Users\my\AppData\Roaming\Tencent\Users\1304765153\QQ\WinTemp\RichOle\_WONN9ZOP7)_FR1${`5Z6BH.png"/>
          <p:cNvPicPr>
            <a:picLocks noChangeAspect="1" noChangeArrowheads="1"/>
          </p:cNvPicPr>
          <p:nvPr/>
        </p:nvPicPr>
        <p:blipFill>
          <a:blip r:embed="rId2"/>
          <a:srcRect/>
          <a:stretch>
            <a:fillRect/>
          </a:stretch>
        </p:blipFill>
        <p:spPr bwMode="auto">
          <a:xfrm>
            <a:off x="3491880" y="3631155"/>
            <a:ext cx="5544616" cy="3182221"/>
          </a:xfrm>
          <a:prstGeom prst="rect">
            <a:avLst/>
          </a:prstGeom>
          <a:noFill/>
        </p:spPr>
      </p:pic>
      <p:sp>
        <p:nvSpPr>
          <p:cNvPr id="6" name="标题 1"/>
          <p:cNvSpPr>
            <a:spLocks noGrp="1"/>
          </p:cNvSpPr>
          <p:nvPr>
            <p:ph type="title"/>
          </p:nvPr>
        </p:nvSpPr>
        <p:spPr>
          <a:xfrm>
            <a:off x="1042988" y="188913"/>
            <a:ext cx="7058025" cy="719137"/>
          </a:xfrm>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p>
        </p:txBody>
      </p:sp>
    </p:spTree>
    <p:extLst>
      <p:ext uri="{BB962C8B-B14F-4D97-AF65-F5344CB8AC3E}">
        <p14:creationId xmlns:p14="http://schemas.microsoft.com/office/powerpoint/2010/main" val="19086068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p>
        </p:txBody>
      </p:sp>
      <p:sp>
        <p:nvSpPr>
          <p:cNvPr id="3" name="内容占位符 2"/>
          <p:cNvSpPr>
            <a:spLocks noGrp="1"/>
          </p:cNvSpPr>
          <p:nvPr>
            <p:ph idx="4294967295"/>
          </p:nvPr>
        </p:nvSpPr>
        <p:spPr>
          <a:xfrm>
            <a:off x="319608" y="1196975"/>
            <a:ext cx="7924800" cy="4968875"/>
          </a:xfrm>
        </p:spPr>
        <p:txBody>
          <a:bodyPr/>
          <a:lstStyle/>
          <a:p>
            <a:pPr marL="0" indent="0">
              <a:buNone/>
            </a:pPr>
            <a:r>
              <a:rPr lang="zh-CN" altLang="en-US" sz="2400" dirty="0"/>
              <a:t>交易风险控制：</a:t>
            </a:r>
            <a:endParaRPr lang="en-US" altLang="zh-CN" sz="2400" dirty="0"/>
          </a:p>
          <a:p>
            <a:pPr marL="0" indent="0">
              <a:buNone/>
            </a:pPr>
            <a:r>
              <a:rPr lang="en-US" altLang="zh-CN" sz="2400" dirty="0"/>
              <a:t>	</a:t>
            </a:r>
            <a:r>
              <a:rPr lang="zh-CN" altLang="en-US" sz="2400" dirty="0"/>
              <a:t>蚂蚁安全大脑</a:t>
            </a:r>
          </a:p>
        </p:txBody>
      </p:sp>
      <p:grpSp>
        <p:nvGrpSpPr>
          <p:cNvPr id="5" name="组合 4"/>
          <p:cNvGrpSpPr/>
          <p:nvPr/>
        </p:nvGrpSpPr>
        <p:grpSpPr>
          <a:xfrm>
            <a:off x="899592" y="2492896"/>
            <a:ext cx="6900651" cy="3072571"/>
            <a:chOff x="589281" y="1375807"/>
            <a:chExt cx="6900651" cy="3072571"/>
          </a:xfrm>
        </p:grpSpPr>
        <p:cxnSp>
          <p:nvCxnSpPr>
            <p:cNvPr id="6" name="直接连接符 5"/>
            <p:cNvCxnSpPr>
              <a:stCxn id="10" idx="6"/>
              <a:endCxn id="24" idx="1"/>
            </p:cNvCxnSpPr>
            <p:nvPr/>
          </p:nvCxnSpPr>
          <p:spPr bwMode="auto">
            <a:xfrm flipV="1">
              <a:off x="2213329" y="2510025"/>
              <a:ext cx="742031" cy="399823"/>
            </a:xfrm>
            <a:prstGeom prst="line">
              <a:avLst/>
            </a:prstGeom>
            <a:solidFill>
              <a:srgbClr val="BBE0E3"/>
            </a:solidFill>
            <a:ln w="12700" cap="flat" cmpd="sng" algn="ctr">
              <a:solidFill>
                <a:schemeClr val="bg1">
                  <a:alpha val="3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7" name="直接连接符 6"/>
            <p:cNvCxnSpPr>
              <a:stCxn id="10" idx="6"/>
              <a:endCxn id="26" idx="1"/>
            </p:cNvCxnSpPr>
            <p:nvPr/>
          </p:nvCxnSpPr>
          <p:spPr bwMode="auto">
            <a:xfrm flipV="1">
              <a:off x="2213329" y="1705891"/>
              <a:ext cx="742031" cy="1203957"/>
            </a:xfrm>
            <a:prstGeom prst="line">
              <a:avLst/>
            </a:prstGeom>
            <a:solidFill>
              <a:srgbClr val="BBE0E3"/>
            </a:solidFill>
            <a:ln w="12700" cap="flat" cmpd="sng" algn="ctr">
              <a:solidFill>
                <a:schemeClr val="bg1">
                  <a:alpha val="3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8" name="直接连接符 7"/>
            <p:cNvCxnSpPr>
              <a:stCxn id="10" idx="6"/>
              <a:endCxn id="22" idx="1"/>
            </p:cNvCxnSpPr>
            <p:nvPr/>
          </p:nvCxnSpPr>
          <p:spPr bwMode="auto">
            <a:xfrm>
              <a:off x="2213329" y="2909848"/>
              <a:ext cx="742032" cy="404311"/>
            </a:xfrm>
            <a:prstGeom prst="line">
              <a:avLst/>
            </a:prstGeom>
            <a:solidFill>
              <a:srgbClr val="BBE0E3"/>
            </a:solidFill>
            <a:ln w="12700" cap="flat" cmpd="sng" algn="ctr">
              <a:solidFill>
                <a:schemeClr val="bg1">
                  <a:alpha val="3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cxnSp>
          <p:nvCxnSpPr>
            <p:cNvPr id="9" name="直接连接符 8"/>
            <p:cNvCxnSpPr>
              <a:stCxn id="10" idx="6"/>
              <a:endCxn id="20" idx="1"/>
            </p:cNvCxnSpPr>
            <p:nvPr/>
          </p:nvCxnSpPr>
          <p:spPr bwMode="auto">
            <a:xfrm>
              <a:off x="2213329" y="2909848"/>
              <a:ext cx="742032" cy="1208446"/>
            </a:xfrm>
            <a:prstGeom prst="line">
              <a:avLst/>
            </a:prstGeom>
            <a:solidFill>
              <a:srgbClr val="BBE0E3"/>
            </a:solidFill>
            <a:ln w="12700" cap="flat" cmpd="sng" algn="ctr">
              <a:solidFill>
                <a:schemeClr val="bg1">
                  <a:alpha val="30000"/>
                </a:schemeClr>
              </a:solid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20" descr="C:\Users\liguo.flg\Desktop\F94H5P77OG1E_5_600.jpg"/>
            <p:cNvPicPr>
              <a:picLocks noChangeAspect="1" noChangeArrowheads="1"/>
            </p:cNvPicPr>
            <p:nvPr/>
          </p:nvPicPr>
          <p:blipFill rotWithShape="1">
            <a:blip r:embed="rId2">
              <a:extLst>
                <a:ext uri="{28A0092B-C50C-407E-A947-70E740481C1C}">
                  <a14:useLocalDpi xmlns:a14="http://schemas.microsoft.com/office/drawing/2010/main" val="0"/>
                </a:ext>
              </a:extLst>
            </a:blip>
            <a:srcRect l="20061" r="25654" b="15289"/>
            <a:stretch/>
          </p:blipFill>
          <p:spPr bwMode="auto">
            <a:xfrm>
              <a:off x="1050803" y="2328585"/>
              <a:ext cx="1162526" cy="1162526"/>
            </a:xfrm>
            <a:prstGeom prst="ellipse">
              <a:avLst/>
            </a:prstGeom>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TextBox 2"/>
            <p:cNvSpPr txBox="1">
              <a:spLocks noChangeArrowheads="1"/>
            </p:cNvSpPr>
            <p:nvPr/>
          </p:nvSpPr>
          <p:spPr bwMode="auto">
            <a:xfrm>
              <a:off x="589281" y="3491111"/>
              <a:ext cx="2085570" cy="4308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lIns="182880" tIns="91440" rIns="182880" bIns="91440" anchor="ctr">
              <a:spAutoFit/>
            </a:bodyPr>
            <a:lstStyle>
              <a:lvl1pPr eaLnBrk="0" hangingPunct="0">
                <a:defRPr>
                  <a:solidFill>
                    <a:schemeClr val="tx1"/>
                  </a:solidFill>
                  <a:latin typeface="Arial" pitchFamily="34" charset="0"/>
                  <a:ea typeface="宋体" pitchFamily="2" charset="-122"/>
                </a:defRPr>
              </a:lvl1pPr>
              <a:lvl2pPr marL="742950" indent="-285750" eaLnBrk="0" hangingPunct="0">
                <a:defRPr>
                  <a:solidFill>
                    <a:schemeClr val="tx1"/>
                  </a:solidFill>
                  <a:latin typeface="Arial" pitchFamily="34" charset="0"/>
                  <a:ea typeface="宋体" pitchFamily="2" charset="-122"/>
                </a:defRPr>
              </a:lvl2pPr>
              <a:lvl3pPr marL="1143000" indent="-228600" eaLnBrk="0" hangingPunct="0">
                <a:defRPr>
                  <a:solidFill>
                    <a:schemeClr val="tx1"/>
                  </a:solidFill>
                  <a:latin typeface="Arial" pitchFamily="34" charset="0"/>
                  <a:ea typeface="宋体" pitchFamily="2" charset="-122"/>
                </a:defRPr>
              </a:lvl3pPr>
              <a:lvl4pPr marL="1600200" indent="-228600" eaLnBrk="0" hangingPunct="0">
                <a:defRPr>
                  <a:solidFill>
                    <a:schemeClr val="tx1"/>
                  </a:solidFill>
                  <a:latin typeface="Arial" pitchFamily="34" charset="0"/>
                  <a:ea typeface="宋体" pitchFamily="2" charset="-122"/>
                </a:defRPr>
              </a:lvl4pPr>
              <a:lvl5pPr marL="2057400" indent="-228600" eaLnBrk="0" hangingPunct="0">
                <a:defRPr>
                  <a:solidFill>
                    <a:schemeClr val="tx1"/>
                  </a:solidFill>
                  <a:latin typeface="Arial" pitchFamily="34" charset="0"/>
                  <a:ea typeface="宋体" pitchFamily="2" charset="-122"/>
                </a:defRPr>
              </a:lvl5pPr>
              <a:lvl6pPr marL="25146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6pPr>
              <a:lvl7pPr marL="29718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7pPr>
              <a:lvl8pPr marL="34290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8pPr>
              <a:lvl9pPr marL="3886200" indent="-228600" eaLnBrk="0" fontAlgn="base" hangingPunct="0">
                <a:spcBef>
                  <a:spcPct val="0"/>
                </a:spcBef>
                <a:spcAft>
                  <a:spcPct val="0"/>
                </a:spcAft>
                <a:buFont typeface="Arial" pitchFamily="34" charset="0"/>
                <a:defRPr>
                  <a:solidFill>
                    <a:schemeClr val="tx1"/>
                  </a:solidFill>
                  <a:latin typeface="Arial" pitchFamily="34" charset="0"/>
                  <a:ea typeface="宋体" pitchFamily="2" charset="-122"/>
                </a:defRPr>
              </a:lvl9pPr>
            </a:lstStyle>
            <a:p>
              <a:pPr algn="ctr" eaLnBrk="1" hangingPunct="1"/>
              <a:r>
                <a:rPr lang="zh-CN" altLang="en-US" sz="1600" dirty="0">
                  <a:latin typeface="微软雅黑" panose="020B0503020204020204" pitchFamily="34" charset="-122"/>
                  <a:ea typeface="微软雅黑" panose="020B0503020204020204" pitchFamily="34" charset="-122"/>
                </a:rPr>
                <a:t>蚂蚁安全大脑</a:t>
              </a:r>
            </a:p>
          </p:txBody>
        </p:sp>
        <p:sp>
          <p:nvSpPr>
            <p:cNvPr id="12" name="矩形 11"/>
            <p:cNvSpPr/>
            <p:nvPr/>
          </p:nvSpPr>
          <p:spPr>
            <a:xfrm>
              <a:off x="5588350" y="1581728"/>
              <a:ext cx="1901582" cy="2069419"/>
            </a:xfrm>
            <a:prstGeom prst="rect">
              <a:avLst/>
            </a:prstGeom>
            <a:blipFill rotWithShape="1">
              <a:blip r:embed="rId3">
                <a:extLst>
                  <a:ext uri="{BEBA8EAE-BF5A-486C-A8C5-ECC9F3942E4B}">
                    <a14:imgProps xmlns:a14="http://schemas.microsoft.com/office/drawing/2010/main">
                      <a14:imgLayer r:embed="rId4">
                        <a14:imgEffect>
                          <a14:saturation sat="0"/>
                        </a14:imgEffect>
                      </a14:imgLayer>
                    </a14:imgProps>
                  </a:ext>
                </a:extLst>
              </a:blip>
              <a:stretch>
                <a:fillRect/>
              </a:stretch>
            </a:blipFill>
            <a:ln>
              <a:noFill/>
            </a:ln>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p:txBody>
        </p:sp>
        <p:grpSp>
          <p:nvGrpSpPr>
            <p:cNvPr id="13" name="组合 80"/>
            <p:cNvGrpSpPr/>
            <p:nvPr/>
          </p:nvGrpSpPr>
          <p:grpSpPr>
            <a:xfrm>
              <a:off x="5008855" y="2281054"/>
              <a:ext cx="416957" cy="545545"/>
              <a:chOff x="10755963" y="2619688"/>
              <a:chExt cx="416957" cy="545545"/>
            </a:xfrm>
          </p:grpSpPr>
          <p:sp>
            <p:nvSpPr>
              <p:cNvPr id="27" name="右箭头 26"/>
              <p:cNvSpPr/>
              <p:nvPr/>
            </p:nvSpPr>
            <p:spPr>
              <a:xfrm rot="10740000">
                <a:off x="10755963" y="2619688"/>
                <a:ext cx="374809" cy="276225"/>
              </a:xfrm>
              <a:prstGeom prst="rightArrow">
                <a:avLst/>
              </a:prstGeom>
              <a:solidFill>
                <a:srgbClr val="00ACED"/>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sp>
            <p:nvSpPr>
              <p:cNvPr id="28" name="上箭头 27"/>
              <p:cNvSpPr/>
              <p:nvPr/>
            </p:nvSpPr>
            <p:spPr>
              <a:xfrm rot="5400000">
                <a:off x="10872168" y="2864481"/>
                <a:ext cx="236220" cy="365284"/>
              </a:xfrm>
              <a:prstGeom prst="upArrow">
                <a:avLst/>
              </a:prstGeom>
              <a:solidFill>
                <a:srgbClr val="D31141"/>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latin typeface="微软雅黑" panose="020B0503020204020204" pitchFamily="34" charset="-122"/>
                  <a:ea typeface="微软雅黑" panose="020B0503020204020204" pitchFamily="34" charset="-122"/>
                </a:endParaRPr>
              </a:p>
            </p:txBody>
          </p:sp>
        </p:grpSp>
        <p:grpSp>
          <p:nvGrpSpPr>
            <p:cNvPr id="14" name="组合 67"/>
            <p:cNvGrpSpPr/>
            <p:nvPr/>
          </p:nvGrpSpPr>
          <p:grpSpPr>
            <a:xfrm>
              <a:off x="2955360" y="1375807"/>
              <a:ext cx="1890961" cy="660168"/>
              <a:chOff x="2955360" y="1375807"/>
              <a:chExt cx="1890961" cy="660168"/>
            </a:xfrm>
          </p:grpSpPr>
          <p:sp>
            <p:nvSpPr>
              <p:cNvPr id="25" name="矩形 24"/>
              <p:cNvSpPr/>
              <p:nvPr/>
            </p:nvSpPr>
            <p:spPr>
              <a:xfrm>
                <a:off x="2955362" y="1379662"/>
                <a:ext cx="1890959" cy="652458"/>
              </a:xfrm>
              <a:prstGeom prst="rect">
                <a:avLst/>
              </a:prstGeom>
              <a:blipFill rotWithShape="1">
                <a:blip r:embed="rId5"/>
                <a:stretch>
                  <a:fillRect/>
                </a:stretch>
              </a:blipFill>
              <a:ln>
                <a:noFill/>
              </a:ln>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6" name="矩形 25"/>
              <p:cNvSpPr/>
              <p:nvPr/>
            </p:nvSpPr>
            <p:spPr bwMode="auto">
              <a:xfrm>
                <a:off x="2955360" y="1375807"/>
                <a:ext cx="1890959" cy="660168"/>
              </a:xfrm>
              <a:prstGeom prst="rect">
                <a:avLst/>
              </a:prstGeom>
              <a:solidFill>
                <a:schemeClr val="tx1">
                  <a:lumMod val="75000"/>
                  <a:lumOff val="25000"/>
                  <a:alpha val="85000"/>
                </a:schemeClr>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事件传导网络</a:t>
                </a:r>
              </a:p>
            </p:txBody>
          </p:sp>
        </p:grpSp>
        <p:grpSp>
          <p:nvGrpSpPr>
            <p:cNvPr id="15" name="组合 62"/>
            <p:cNvGrpSpPr/>
            <p:nvPr/>
          </p:nvGrpSpPr>
          <p:grpSpPr>
            <a:xfrm>
              <a:off x="2955360" y="2179941"/>
              <a:ext cx="1890961" cy="660168"/>
              <a:chOff x="2955360" y="2188936"/>
              <a:chExt cx="1890961" cy="660168"/>
            </a:xfrm>
          </p:grpSpPr>
          <p:sp>
            <p:nvSpPr>
              <p:cNvPr id="23" name="矩形 22"/>
              <p:cNvSpPr/>
              <p:nvPr/>
            </p:nvSpPr>
            <p:spPr>
              <a:xfrm>
                <a:off x="2955362" y="2192791"/>
                <a:ext cx="1890959" cy="652458"/>
              </a:xfrm>
              <a:prstGeom prst="rect">
                <a:avLst/>
              </a:prstGeom>
              <a:blipFill rotWithShape="1">
                <a:blip r:embed="rId6"/>
                <a:stretch>
                  <a:fillRect/>
                </a:stretch>
              </a:blipFill>
              <a:ln>
                <a:noFill/>
              </a:ln>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4" name="矩形 23"/>
              <p:cNvSpPr/>
              <p:nvPr/>
            </p:nvSpPr>
            <p:spPr bwMode="auto">
              <a:xfrm>
                <a:off x="2955360" y="2188936"/>
                <a:ext cx="1890959" cy="660168"/>
              </a:xfrm>
              <a:prstGeom prst="rect">
                <a:avLst/>
              </a:prstGeom>
              <a:solidFill>
                <a:schemeClr val="tx1">
                  <a:lumMod val="75000"/>
                  <a:lumOff val="25000"/>
                  <a:alpha val="85000"/>
                </a:schemeClr>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风险决策中枢</a:t>
                </a:r>
              </a:p>
            </p:txBody>
          </p:sp>
        </p:grpSp>
        <p:grpSp>
          <p:nvGrpSpPr>
            <p:cNvPr id="16" name="组合 66"/>
            <p:cNvGrpSpPr/>
            <p:nvPr/>
          </p:nvGrpSpPr>
          <p:grpSpPr>
            <a:xfrm>
              <a:off x="2955361" y="2984075"/>
              <a:ext cx="1890959" cy="660168"/>
              <a:chOff x="2955361" y="2978935"/>
              <a:chExt cx="1890959" cy="660168"/>
            </a:xfrm>
          </p:grpSpPr>
          <p:sp>
            <p:nvSpPr>
              <p:cNvPr id="21" name="矩形 20"/>
              <p:cNvSpPr/>
              <p:nvPr/>
            </p:nvSpPr>
            <p:spPr>
              <a:xfrm>
                <a:off x="2955361" y="2982790"/>
                <a:ext cx="1890959" cy="652458"/>
              </a:xfrm>
              <a:prstGeom prst="rect">
                <a:avLst/>
              </a:prstGeom>
              <a:blipFill rotWithShape="1">
                <a:blip r:embed="rId7"/>
                <a:stretch>
                  <a:fillRect/>
                </a:stretch>
              </a:blipFill>
              <a:ln>
                <a:noFill/>
              </a:ln>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endParaRPr lang="zh-CN" altLang="en-US" sz="1400" b="1" dirty="0">
                  <a:solidFill>
                    <a:schemeClr val="bg1"/>
                  </a:solidFill>
                  <a:latin typeface="微软雅黑" panose="020B0503020204020204" pitchFamily="34" charset="-122"/>
                  <a:ea typeface="微软雅黑" panose="020B0503020204020204" pitchFamily="34" charset="-122"/>
                </a:endParaRPr>
              </a:p>
            </p:txBody>
          </p:sp>
          <p:sp>
            <p:nvSpPr>
              <p:cNvPr id="22" name="矩形 21"/>
              <p:cNvSpPr/>
              <p:nvPr/>
            </p:nvSpPr>
            <p:spPr bwMode="auto">
              <a:xfrm>
                <a:off x="2955361" y="2978935"/>
                <a:ext cx="1890959" cy="660168"/>
              </a:xfrm>
              <a:prstGeom prst="rect">
                <a:avLst/>
              </a:prstGeom>
              <a:solidFill>
                <a:schemeClr val="tx1">
                  <a:lumMod val="75000"/>
                  <a:lumOff val="25000"/>
                  <a:alpha val="85000"/>
                </a:schemeClr>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风险分析网络</a:t>
                </a:r>
              </a:p>
            </p:txBody>
          </p:sp>
        </p:grpSp>
        <p:grpSp>
          <p:nvGrpSpPr>
            <p:cNvPr id="17" name="组合 65"/>
            <p:cNvGrpSpPr/>
            <p:nvPr/>
          </p:nvGrpSpPr>
          <p:grpSpPr>
            <a:xfrm>
              <a:off x="2955361" y="3788210"/>
              <a:ext cx="1890959" cy="660168"/>
              <a:chOff x="2955361" y="3788210"/>
              <a:chExt cx="1890959" cy="660168"/>
            </a:xfrm>
          </p:grpSpPr>
          <p:sp>
            <p:nvSpPr>
              <p:cNvPr id="19" name="矩形 18"/>
              <p:cNvSpPr/>
              <p:nvPr/>
            </p:nvSpPr>
            <p:spPr>
              <a:xfrm>
                <a:off x="2955361" y="3788210"/>
                <a:ext cx="1890959" cy="647970"/>
              </a:xfrm>
              <a:prstGeom prst="rect">
                <a:avLst/>
              </a:prstGeom>
              <a:blipFill rotWithShape="1">
                <a:blip r:embed="rId8"/>
                <a:stretch>
                  <a:fillRect/>
                </a:stretch>
              </a:blipFill>
              <a:ln>
                <a:noFill/>
              </a:ln>
            </p:spPr>
            <p:style>
              <a:lnRef idx="2">
                <a:schemeClr val="accent6"/>
              </a:lnRef>
              <a:fillRef idx="1">
                <a:schemeClr val="lt1"/>
              </a:fillRef>
              <a:effectRef idx="0">
                <a:schemeClr val="accent6"/>
              </a:effectRef>
              <a:fontRef idx="minor">
                <a:schemeClr val="dk1"/>
              </a:fontRef>
            </p:style>
            <p:txBody>
              <a:bodyPr lIns="68580" tIns="34290" rIns="68580" bIns="34290" rtlCol="0" anchor="ctr"/>
              <a:lstStyle/>
              <a:p>
                <a:pPr algn="ctr"/>
                <a:endParaRPr lang="zh-CN" altLang="en-US" sz="1200" b="1" dirty="0">
                  <a:solidFill>
                    <a:schemeClr val="bg1"/>
                  </a:solidFill>
                  <a:latin typeface="微软雅黑" panose="020B0503020204020204" pitchFamily="34" charset="-122"/>
                  <a:ea typeface="微软雅黑" panose="020B0503020204020204" pitchFamily="34" charset="-122"/>
                </a:endParaRPr>
              </a:p>
            </p:txBody>
          </p:sp>
          <p:sp>
            <p:nvSpPr>
              <p:cNvPr id="20" name="矩形 19"/>
              <p:cNvSpPr/>
              <p:nvPr/>
            </p:nvSpPr>
            <p:spPr bwMode="auto">
              <a:xfrm>
                <a:off x="2955361" y="3788210"/>
                <a:ext cx="1890959" cy="660168"/>
              </a:xfrm>
              <a:prstGeom prst="rect">
                <a:avLst/>
              </a:prstGeom>
              <a:solidFill>
                <a:schemeClr val="tx1">
                  <a:lumMod val="75000"/>
                  <a:lumOff val="25000"/>
                  <a:alpha val="85000"/>
                </a:schemeClr>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r>
                  <a:rPr lang="zh-CN" altLang="en-US" sz="1600" dirty="0">
                    <a:solidFill>
                      <a:schemeClr val="bg1"/>
                    </a:solidFill>
                    <a:latin typeface="微软雅黑" panose="020B0503020204020204" pitchFamily="34" charset="-122"/>
                    <a:ea typeface="微软雅黑" panose="020B0503020204020204" pitchFamily="34" charset="-122"/>
                  </a:rPr>
                  <a:t>数据分析及</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r>
                  <a:rPr lang="zh-CN" altLang="en-US" sz="1600" dirty="0">
                    <a:solidFill>
                      <a:schemeClr val="bg1"/>
                    </a:solidFill>
                    <a:latin typeface="微软雅黑" panose="020B0503020204020204" pitchFamily="34" charset="-122"/>
                    <a:ea typeface="微软雅黑" panose="020B0503020204020204" pitchFamily="34" charset="-122"/>
                  </a:rPr>
                  <a:t>学习训练引擎</a:t>
                </a:r>
              </a:p>
            </p:txBody>
          </p:sp>
        </p:grpSp>
        <p:sp>
          <p:nvSpPr>
            <p:cNvPr id="18" name="矩形 17"/>
            <p:cNvSpPr/>
            <p:nvPr/>
          </p:nvSpPr>
          <p:spPr>
            <a:xfrm>
              <a:off x="5754311" y="3658543"/>
              <a:ext cx="1569660" cy="369332"/>
            </a:xfrm>
            <a:prstGeom prst="rect">
              <a:avLst/>
            </a:prstGeom>
          </p:spPr>
          <p:txBody>
            <a:bodyPr wrap="none">
              <a:spAutoFit/>
            </a:bodyPr>
            <a:lstStyle/>
            <a:p>
              <a:pPr algn="ctr"/>
              <a:r>
                <a:rPr lang="zh-CN" altLang="en-US" b="1" dirty="0">
                  <a:latin typeface="微软雅黑" panose="020B0503020204020204" pitchFamily="34" charset="-122"/>
                  <a:ea typeface="微软雅黑" panose="020B0503020204020204" pitchFamily="34" charset="-122"/>
                </a:rPr>
                <a:t>核身认证中心</a:t>
              </a:r>
            </a:p>
          </p:txBody>
        </p:sp>
      </p:grpSp>
    </p:spTree>
    <p:extLst>
      <p:ext uri="{BB962C8B-B14F-4D97-AF65-F5344CB8AC3E}">
        <p14:creationId xmlns:p14="http://schemas.microsoft.com/office/powerpoint/2010/main" val="9922607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endParaRPr lang="zh-CN" altLang="en-US" dirty="0">
              <a:solidFill>
                <a:schemeClr val="tx1"/>
              </a:solidFill>
              <a:latin typeface="微软雅黑" panose="020B0503020204020204" pitchFamily="34" charset="-122"/>
              <a:ea typeface="微软雅黑" panose="020B0503020204020204" pitchFamily="34" charset="-122"/>
            </a:endParaRPr>
          </a:p>
        </p:txBody>
      </p:sp>
      <p:sp>
        <p:nvSpPr>
          <p:cNvPr id="3" name="内容占位符 2"/>
          <p:cNvSpPr>
            <a:spLocks noGrp="1"/>
          </p:cNvSpPr>
          <p:nvPr>
            <p:ph idx="4294967295"/>
          </p:nvPr>
        </p:nvSpPr>
        <p:spPr>
          <a:xfrm>
            <a:off x="179512" y="1196429"/>
            <a:ext cx="7924800" cy="4968875"/>
          </a:xfrm>
        </p:spPr>
        <p:txBody>
          <a:bodyPr/>
          <a:lstStyle/>
          <a:p>
            <a:pPr>
              <a:buNone/>
            </a:pPr>
            <a:r>
              <a:rPr lang="zh-CN" altLang="en-US" sz="2400" dirty="0"/>
              <a:t>融资授信</a:t>
            </a:r>
            <a:r>
              <a:rPr lang="en-US" altLang="zh-CN" sz="2400" dirty="0"/>
              <a:t>:</a:t>
            </a:r>
          </a:p>
          <a:p>
            <a:pPr marL="0" indent="0">
              <a:buNone/>
            </a:pPr>
            <a:r>
              <a:rPr lang="en-US" altLang="zh-CN" sz="2400" dirty="0"/>
              <a:t>	</a:t>
            </a:r>
            <a:r>
              <a:rPr lang="zh-CN" altLang="en-US" sz="2400" dirty="0"/>
              <a:t>“信用</a:t>
            </a:r>
            <a:r>
              <a:rPr lang="en-US" altLang="zh-CN" sz="2400" dirty="0"/>
              <a:t>+”</a:t>
            </a:r>
            <a:r>
              <a:rPr lang="zh-CN" altLang="en-US" sz="2400" dirty="0"/>
              <a:t>金融，以芝麻信用为例</a:t>
            </a:r>
          </a:p>
          <a:p>
            <a:endParaRPr lang="zh-CN" altLang="en-US" sz="2400" dirty="0"/>
          </a:p>
        </p:txBody>
      </p:sp>
      <p:sp>
        <p:nvSpPr>
          <p:cNvPr id="9" name="Shape 1081"/>
          <p:cNvSpPr/>
          <p:nvPr/>
        </p:nvSpPr>
        <p:spPr>
          <a:xfrm>
            <a:off x="2688633" y="2823329"/>
            <a:ext cx="1091753" cy="383718"/>
          </a:xfrm>
          <a:prstGeom prst="roundRect">
            <a:avLst>
              <a:gd name="adj" fmla="val 16667"/>
            </a:avLst>
          </a:prstGeom>
          <a:solidFill>
            <a:srgbClr val="00ACE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a:latin typeface="微软雅黑" panose="020B0503020204020204" pitchFamily="34" charset="-122"/>
              <a:ea typeface="微软雅黑" panose="020B0503020204020204" pitchFamily="34" charset="-122"/>
            </a:endParaRPr>
          </a:p>
        </p:txBody>
      </p:sp>
      <p:sp>
        <p:nvSpPr>
          <p:cNvPr id="10" name="Shape 1084"/>
          <p:cNvSpPr/>
          <p:nvPr/>
        </p:nvSpPr>
        <p:spPr>
          <a:xfrm>
            <a:off x="2840673" y="4219306"/>
            <a:ext cx="787673" cy="280805"/>
          </a:xfrm>
          <a:prstGeom prst="roundRect">
            <a:avLst>
              <a:gd name="adj" fmla="val 16667"/>
            </a:avLst>
          </a:prstGeom>
          <a:solidFill>
            <a:srgbClr val="D31141"/>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a:latin typeface="微软雅黑" panose="020B0503020204020204" pitchFamily="34" charset="-122"/>
              <a:ea typeface="微软雅黑" panose="020B0503020204020204" pitchFamily="34" charset="-122"/>
            </a:endParaRPr>
          </a:p>
        </p:txBody>
      </p:sp>
      <p:sp>
        <p:nvSpPr>
          <p:cNvPr id="11" name="Shape 1085"/>
          <p:cNvSpPr/>
          <p:nvPr/>
        </p:nvSpPr>
        <p:spPr>
          <a:xfrm>
            <a:off x="2854381" y="4245789"/>
            <a:ext cx="760257" cy="2278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noAutofit/>
          </a:bodyPr>
          <a:lstStyle>
            <a:lvl1pPr algn="ctr">
              <a:defRPr sz="1000">
                <a:solidFill>
                  <a:srgbClr val="FFFFFF"/>
                </a:solidFill>
                <a:latin typeface="Microsoft YaHei"/>
                <a:ea typeface="Microsoft YaHei"/>
                <a:cs typeface="Microsoft YaHei"/>
                <a:sym typeface="Microsoft YaHei"/>
              </a:defRPr>
            </a:lvl1pPr>
          </a:lstStyle>
          <a:p>
            <a:r>
              <a:rPr sz="900">
                <a:solidFill>
                  <a:schemeClr val="tx1"/>
                </a:solidFill>
                <a:latin typeface="微软雅黑" panose="020B0503020204020204" pitchFamily="34" charset="-122"/>
                <a:ea typeface="微软雅黑" panose="020B0503020204020204" pitchFamily="34" charset="-122"/>
              </a:rPr>
              <a:t>拒绝客户</a:t>
            </a:r>
          </a:p>
        </p:txBody>
      </p:sp>
      <p:sp>
        <p:nvSpPr>
          <p:cNvPr id="12" name="Shape 1087"/>
          <p:cNvSpPr/>
          <p:nvPr/>
        </p:nvSpPr>
        <p:spPr>
          <a:xfrm>
            <a:off x="2453621" y="3015188"/>
            <a:ext cx="235012" cy="1"/>
          </a:xfrm>
          <a:prstGeom prst="line">
            <a:avLst/>
          </a:prstGeom>
          <a:noFill/>
          <a:ln w="9525" cap="flat">
            <a:solidFill>
              <a:srgbClr val="00ACED"/>
            </a:solidFill>
            <a:prstDash val="solid"/>
            <a:round/>
            <a:tailEnd type="triangle" w="med" len="med"/>
          </a:ln>
          <a:effectLst/>
        </p:spPr>
        <p:txBody>
          <a:bodyPr wrap="square" lIns="45719" tIns="45719" rIns="45719" bIns="45719" numCol="1" anchor="ctr">
            <a:noAutofit/>
          </a:bodyPr>
          <a:lstStyle/>
          <a:p>
            <a:endParaRPr sz="1600">
              <a:latin typeface="微软雅黑" panose="020B0503020204020204" pitchFamily="34" charset="-122"/>
              <a:ea typeface="微软雅黑" panose="020B0503020204020204" pitchFamily="34" charset="-122"/>
            </a:endParaRPr>
          </a:p>
        </p:txBody>
      </p:sp>
      <p:sp>
        <p:nvSpPr>
          <p:cNvPr id="13" name="Shape 1088"/>
          <p:cNvSpPr/>
          <p:nvPr/>
        </p:nvSpPr>
        <p:spPr>
          <a:xfrm>
            <a:off x="1134924" y="2342613"/>
            <a:ext cx="1076097" cy="219268"/>
          </a:xfrm>
          <a:prstGeom prst="roundRect">
            <a:avLst>
              <a:gd name="adj" fmla="val 16667"/>
            </a:avLst>
          </a:prstGeom>
          <a:solidFill>
            <a:srgbClr val="00ACED"/>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a:latin typeface="微软雅黑" panose="020B0503020204020204" pitchFamily="34" charset="-122"/>
              <a:ea typeface="微软雅黑" panose="020B0503020204020204" pitchFamily="34" charset="-122"/>
            </a:endParaRPr>
          </a:p>
        </p:txBody>
      </p:sp>
      <p:sp>
        <p:nvSpPr>
          <p:cNvPr id="14" name="Shape 1090"/>
          <p:cNvSpPr/>
          <p:nvPr/>
        </p:nvSpPr>
        <p:spPr>
          <a:xfrm>
            <a:off x="892322" y="2823328"/>
            <a:ext cx="1561301" cy="383719"/>
          </a:xfrm>
          <a:prstGeom prst="roundRect">
            <a:avLst>
              <a:gd name="adj" fmla="val 16667"/>
            </a:avLst>
          </a:prstGeom>
          <a:solidFill>
            <a:srgbClr val="00ACED"/>
          </a:solidFill>
          <a:ln w="12700" cap="flat">
            <a:noFill/>
            <a:miter lim="400000"/>
          </a:ln>
          <a:effectLst/>
        </p:spPr>
        <p:txBody>
          <a:bodyPr wrap="square" lIns="45719" tIns="45719" rIns="45719" bIns="45719" numCol="1" anchor="ctr">
            <a:noAutofit/>
          </a:bodyPr>
          <a:lstStyle/>
          <a:p>
            <a:pPr algn="ctr">
              <a:lnSpc>
                <a:spcPct val="80000"/>
              </a:lnSpc>
              <a:defRPr sz="1000">
                <a:latin typeface="Microsoft YaHei"/>
                <a:ea typeface="Microsoft YaHei"/>
                <a:cs typeface="Microsoft YaHei"/>
                <a:sym typeface="Microsoft YaHei"/>
              </a:defRPr>
            </a:pPr>
            <a:endParaRPr sz="900">
              <a:latin typeface="微软雅黑" panose="020B0503020204020204" pitchFamily="34" charset="-122"/>
              <a:ea typeface="微软雅黑" panose="020B0503020204020204" pitchFamily="34" charset="-122"/>
            </a:endParaRPr>
          </a:p>
        </p:txBody>
      </p:sp>
      <p:sp>
        <p:nvSpPr>
          <p:cNvPr id="15" name="Shape 1092"/>
          <p:cNvSpPr/>
          <p:nvPr/>
        </p:nvSpPr>
        <p:spPr>
          <a:xfrm>
            <a:off x="892322" y="3549823"/>
            <a:ext cx="1561300" cy="383719"/>
          </a:xfrm>
          <a:prstGeom prst="roundRect">
            <a:avLst>
              <a:gd name="adj" fmla="val 16667"/>
            </a:avLst>
          </a:prstGeom>
          <a:solidFill>
            <a:srgbClr val="00ACED"/>
          </a:solidFill>
          <a:ln w="12700" cap="flat">
            <a:noFill/>
            <a:miter lim="400000"/>
          </a:ln>
          <a:effectLst/>
        </p:spPr>
        <p:txBody>
          <a:bodyPr wrap="square" lIns="45719" tIns="45719" rIns="45719" bIns="45719" numCol="1" anchor="ctr">
            <a:noAutofit/>
          </a:bodyPr>
          <a:lstStyle/>
          <a:p>
            <a:pPr algn="ctr">
              <a:lnSpc>
                <a:spcPct val="80000"/>
              </a:lnSpc>
              <a:defRPr sz="1000">
                <a:latin typeface="Microsoft YaHei"/>
                <a:ea typeface="Microsoft YaHei"/>
                <a:cs typeface="Microsoft YaHei"/>
                <a:sym typeface="Microsoft YaHei"/>
              </a:defRPr>
            </a:pPr>
            <a:endParaRPr sz="900">
              <a:latin typeface="微软雅黑" panose="020B0503020204020204" pitchFamily="34" charset="-122"/>
              <a:ea typeface="微软雅黑" panose="020B0503020204020204" pitchFamily="34" charset="-122"/>
            </a:endParaRPr>
          </a:p>
        </p:txBody>
      </p:sp>
      <p:sp>
        <p:nvSpPr>
          <p:cNvPr id="16" name="Shape 1094"/>
          <p:cNvSpPr/>
          <p:nvPr/>
        </p:nvSpPr>
        <p:spPr>
          <a:xfrm>
            <a:off x="892396" y="4220747"/>
            <a:ext cx="1561301" cy="383719"/>
          </a:xfrm>
          <a:prstGeom prst="roundRect">
            <a:avLst>
              <a:gd name="adj" fmla="val 16667"/>
            </a:avLst>
          </a:prstGeom>
          <a:solidFill>
            <a:srgbClr val="00ACED"/>
          </a:solidFill>
          <a:ln w="12700" cap="flat">
            <a:noFill/>
            <a:miter lim="400000"/>
          </a:ln>
          <a:effectLst/>
        </p:spPr>
        <p:txBody>
          <a:bodyPr wrap="square" lIns="45719" tIns="45719" rIns="45719" bIns="45719" numCol="1" anchor="ctr">
            <a:noAutofit/>
          </a:bodyPr>
          <a:lstStyle/>
          <a:p>
            <a:pPr algn="ctr">
              <a:lnSpc>
                <a:spcPct val="80000"/>
              </a:lnSpc>
              <a:defRPr sz="1000">
                <a:latin typeface="Microsoft YaHei"/>
                <a:ea typeface="Microsoft YaHei"/>
                <a:cs typeface="Microsoft YaHei"/>
                <a:sym typeface="Microsoft YaHei"/>
              </a:defRPr>
            </a:pPr>
            <a:endParaRPr sz="900">
              <a:latin typeface="微软雅黑" panose="020B0503020204020204" pitchFamily="34" charset="-122"/>
              <a:ea typeface="微软雅黑" panose="020B0503020204020204" pitchFamily="34" charset="-122"/>
            </a:endParaRPr>
          </a:p>
        </p:txBody>
      </p:sp>
      <p:sp>
        <p:nvSpPr>
          <p:cNvPr id="17" name="Shape 1096"/>
          <p:cNvSpPr/>
          <p:nvPr/>
        </p:nvSpPr>
        <p:spPr>
          <a:xfrm>
            <a:off x="892396" y="4873310"/>
            <a:ext cx="1561301" cy="274085"/>
          </a:xfrm>
          <a:prstGeom prst="roundRect">
            <a:avLst>
              <a:gd name="adj" fmla="val 16667"/>
            </a:avLst>
          </a:prstGeom>
          <a:solidFill>
            <a:srgbClr val="00ACED"/>
          </a:solidFill>
          <a:ln w="12700" cap="flat">
            <a:noFill/>
            <a:miter lim="400000"/>
          </a:ln>
          <a:effectLst/>
        </p:spPr>
        <p:txBody>
          <a:bodyPr wrap="square" lIns="45719" tIns="45719" rIns="45719" bIns="45719" numCol="1" anchor="ctr">
            <a:noAutofit/>
          </a:bodyPr>
          <a:lstStyle/>
          <a:p>
            <a:pPr algn="ctr">
              <a:lnSpc>
                <a:spcPct val="80000"/>
              </a:lnSpc>
              <a:defRPr sz="1000">
                <a:latin typeface="Microsoft YaHei"/>
                <a:ea typeface="Microsoft YaHei"/>
                <a:cs typeface="Microsoft YaHei"/>
                <a:sym typeface="Microsoft YaHei"/>
              </a:defRPr>
            </a:pPr>
            <a:endParaRPr sz="900">
              <a:latin typeface="微软雅黑" panose="020B0503020204020204" pitchFamily="34" charset="-122"/>
              <a:ea typeface="微软雅黑" panose="020B0503020204020204" pitchFamily="34" charset="-122"/>
            </a:endParaRPr>
          </a:p>
        </p:txBody>
      </p:sp>
      <p:sp>
        <p:nvSpPr>
          <p:cNvPr id="18" name="Shape 1098"/>
          <p:cNvSpPr/>
          <p:nvPr/>
        </p:nvSpPr>
        <p:spPr>
          <a:xfrm>
            <a:off x="1124558" y="5359316"/>
            <a:ext cx="1096978" cy="280805"/>
          </a:xfrm>
          <a:prstGeom prst="roundRect">
            <a:avLst>
              <a:gd name="adj" fmla="val 16667"/>
            </a:avLst>
          </a:prstGeom>
          <a:solidFill>
            <a:srgbClr val="55B763"/>
          </a:solidFill>
          <a:ln w="12700" cap="flat">
            <a:noFill/>
            <a:miter lim="400000"/>
          </a:ln>
          <a:effectLst/>
        </p:spPr>
        <p:txBody>
          <a:bodyPr wrap="square" lIns="45719" tIns="45719" rIns="45719" bIns="45719" numCol="1" anchor="ctr">
            <a:noAutofit/>
          </a:bodyPr>
          <a:lstStyle/>
          <a:p>
            <a:pPr algn="ctr">
              <a:defRPr>
                <a:solidFill>
                  <a:srgbClr val="FFFFFF"/>
                </a:solidFill>
              </a:defRPr>
            </a:pPr>
            <a:endParaRPr sz="1600">
              <a:latin typeface="微软雅黑" panose="020B0503020204020204" pitchFamily="34" charset="-122"/>
              <a:ea typeface="微软雅黑" panose="020B0503020204020204" pitchFamily="34" charset="-122"/>
            </a:endParaRPr>
          </a:p>
        </p:txBody>
      </p:sp>
      <p:sp>
        <p:nvSpPr>
          <p:cNvPr id="19" name="Shape 1100"/>
          <p:cNvSpPr/>
          <p:nvPr/>
        </p:nvSpPr>
        <p:spPr>
          <a:xfrm>
            <a:off x="1672972" y="3933540"/>
            <a:ext cx="75" cy="285766"/>
          </a:xfrm>
          <a:prstGeom prst="line">
            <a:avLst/>
          </a:prstGeom>
          <a:noFill/>
          <a:ln w="9525" cap="flat">
            <a:solidFill>
              <a:srgbClr val="00ACED"/>
            </a:solidFill>
            <a:prstDash val="solid"/>
            <a:round/>
            <a:tailEnd type="triangle" w="med" len="med"/>
          </a:ln>
          <a:effectLst/>
        </p:spPr>
        <p:txBody>
          <a:bodyPr wrap="square" lIns="45719" tIns="45719" rIns="45719" bIns="45719" numCol="1" anchor="ctr">
            <a:noAutofit/>
          </a:bodyPr>
          <a:lstStyle/>
          <a:p>
            <a:endParaRPr sz="1600">
              <a:latin typeface="微软雅黑" panose="020B0503020204020204" pitchFamily="34" charset="-122"/>
              <a:ea typeface="微软雅黑" panose="020B0503020204020204" pitchFamily="34" charset="-122"/>
            </a:endParaRPr>
          </a:p>
        </p:txBody>
      </p:sp>
      <p:sp>
        <p:nvSpPr>
          <p:cNvPr id="20" name="Shape 1101"/>
          <p:cNvSpPr/>
          <p:nvPr/>
        </p:nvSpPr>
        <p:spPr>
          <a:xfrm>
            <a:off x="1672973" y="2546081"/>
            <a:ext cx="0" cy="277248"/>
          </a:xfrm>
          <a:prstGeom prst="line">
            <a:avLst/>
          </a:prstGeom>
          <a:noFill/>
          <a:ln w="9525" cap="flat">
            <a:solidFill>
              <a:srgbClr val="00ACED"/>
            </a:solidFill>
            <a:prstDash val="solid"/>
            <a:round/>
            <a:tailEnd type="triangle" w="med" len="med"/>
          </a:ln>
          <a:effectLst/>
        </p:spPr>
        <p:txBody>
          <a:bodyPr wrap="square" lIns="45719" tIns="45719" rIns="45719" bIns="45719" numCol="1" anchor="ctr">
            <a:noAutofit/>
          </a:bodyPr>
          <a:lstStyle/>
          <a:p>
            <a:endParaRPr sz="1600">
              <a:latin typeface="微软雅黑" panose="020B0503020204020204" pitchFamily="34" charset="-122"/>
              <a:ea typeface="微软雅黑" panose="020B0503020204020204" pitchFamily="34" charset="-122"/>
            </a:endParaRPr>
          </a:p>
        </p:txBody>
      </p:sp>
      <p:sp>
        <p:nvSpPr>
          <p:cNvPr id="21" name="Shape 1102"/>
          <p:cNvSpPr/>
          <p:nvPr/>
        </p:nvSpPr>
        <p:spPr>
          <a:xfrm>
            <a:off x="1674047" y="3207046"/>
            <a:ext cx="1" cy="342777"/>
          </a:xfrm>
          <a:prstGeom prst="line">
            <a:avLst/>
          </a:prstGeom>
          <a:noFill/>
          <a:ln w="9525" cap="flat">
            <a:solidFill>
              <a:srgbClr val="00ACED"/>
            </a:solidFill>
            <a:prstDash val="solid"/>
            <a:round/>
            <a:tailEnd type="triangle" w="med" len="med"/>
          </a:ln>
          <a:effectLst/>
        </p:spPr>
        <p:txBody>
          <a:bodyPr wrap="square" lIns="45719" tIns="45719" rIns="45719" bIns="45719" numCol="1" anchor="ctr">
            <a:noAutofit/>
          </a:bodyPr>
          <a:lstStyle/>
          <a:p>
            <a:endParaRPr sz="1600">
              <a:latin typeface="微软雅黑" panose="020B0503020204020204" pitchFamily="34" charset="-122"/>
              <a:ea typeface="微软雅黑" panose="020B0503020204020204" pitchFamily="34" charset="-122"/>
            </a:endParaRPr>
          </a:p>
        </p:txBody>
      </p:sp>
      <p:sp>
        <p:nvSpPr>
          <p:cNvPr id="22" name="Shape 1103"/>
          <p:cNvSpPr/>
          <p:nvPr/>
        </p:nvSpPr>
        <p:spPr>
          <a:xfrm>
            <a:off x="1673046" y="4603023"/>
            <a:ext cx="1" cy="270287"/>
          </a:xfrm>
          <a:prstGeom prst="line">
            <a:avLst/>
          </a:prstGeom>
          <a:noFill/>
          <a:ln w="9525" cap="flat">
            <a:solidFill>
              <a:srgbClr val="00ACED"/>
            </a:solidFill>
            <a:prstDash val="solid"/>
            <a:round/>
            <a:tailEnd type="triangle" w="med" len="med"/>
          </a:ln>
          <a:effectLst/>
        </p:spPr>
        <p:txBody>
          <a:bodyPr wrap="square" lIns="45719" tIns="45719" rIns="45719" bIns="45719" numCol="1" anchor="ctr">
            <a:noAutofit/>
          </a:bodyPr>
          <a:lstStyle/>
          <a:p>
            <a:endParaRPr sz="1600">
              <a:latin typeface="微软雅黑" panose="020B0503020204020204" pitchFamily="34" charset="-122"/>
              <a:ea typeface="微软雅黑" panose="020B0503020204020204" pitchFamily="34" charset="-122"/>
            </a:endParaRPr>
          </a:p>
        </p:txBody>
      </p:sp>
      <p:sp>
        <p:nvSpPr>
          <p:cNvPr id="23" name="Shape 1104"/>
          <p:cNvSpPr/>
          <p:nvPr/>
        </p:nvSpPr>
        <p:spPr>
          <a:xfrm>
            <a:off x="1673046" y="5147394"/>
            <a:ext cx="1" cy="211923"/>
          </a:xfrm>
          <a:prstGeom prst="line">
            <a:avLst/>
          </a:prstGeom>
          <a:noFill/>
          <a:ln w="9525" cap="flat">
            <a:solidFill>
              <a:srgbClr val="00ACED"/>
            </a:solidFill>
            <a:prstDash val="solid"/>
            <a:round/>
            <a:tailEnd type="triangle" w="med" len="med"/>
          </a:ln>
          <a:effectLst/>
        </p:spPr>
        <p:txBody>
          <a:bodyPr wrap="square" lIns="45719" tIns="45719" rIns="45719" bIns="45719" numCol="1" anchor="ctr">
            <a:noAutofit/>
          </a:bodyPr>
          <a:lstStyle/>
          <a:p>
            <a:endParaRPr sz="1600">
              <a:latin typeface="微软雅黑" panose="020B0503020204020204" pitchFamily="34" charset="-122"/>
              <a:ea typeface="微软雅黑" panose="020B0503020204020204" pitchFamily="34" charset="-122"/>
            </a:endParaRPr>
          </a:p>
        </p:txBody>
      </p:sp>
      <p:sp>
        <p:nvSpPr>
          <p:cNvPr id="24" name="Shape 1106"/>
          <p:cNvSpPr/>
          <p:nvPr/>
        </p:nvSpPr>
        <p:spPr>
          <a:xfrm flipH="1">
            <a:off x="3234509" y="3015188"/>
            <a:ext cx="615535" cy="1204118"/>
          </a:xfrm>
          <a:custGeom>
            <a:avLst/>
            <a:gdLst/>
            <a:ahLst/>
            <a:cxnLst>
              <a:cxn ang="0">
                <a:pos x="wd2" y="hd2"/>
              </a:cxn>
              <a:cxn ang="5400000">
                <a:pos x="wd2" y="hd2"/>
              </a:cxn>
              <a:cxn ang="10800000">
                <a:pos x="wd2" y="hd2"/>
              </a:cxn>
              <a:cxn ang="16200000">
                <a:pos x="wd2" y="hd2"/>
              </a:cxn>
            </a:cxnLst>
            <a:rect l="0" t="0" r="r" b="b"/>
            <a:pathLst>
              <a:path w="21600" h="21600" extrusionOk="0">
                <a:moveTo>
                  <a:pt x="2444" y="0"/>
                </a:moveTo>
                <a:lnTo>
                  <a:pt x="0" y="0"/>
                </a:lnTo>
                <a:lnTo>
                  <a:pt x="0" y="12833"/>
                </a:lnTo>
                <a:lnTo>
                  <a:pt x="21600" y="12833"/>
                </a:lnTo>
                <a:lnTo>
                  <a:pt x="21600" y="21600"/>
                </a:lnTo>
              </a:path>
            </a:pathLst>
          </a:custGeom>
          <a:noFill/>
          <a:ln w="9525" cap="flat">
            <a:solidFill>
              <a:srgbClr val="00ACED"/>
            </a:solidFill>
            <a:prstDash val="solid"/>
            <a:round/>
            <a:tailEnd type="triangle" w="med" len="med"/>
          </a:ln>
          <a:effectLst/>
        </p:spPr>
        <p:txBody>
          <a:bodyPr wrap="square" lIns="45719" tIns="45719" rIns="45719" bIns="45719" numCol="1" anchor="ctr">
            <a:noAutofit/>
          </a:bodyPr>
          <a:lstStyle/>
          <a:p>
            <a:endParaRPr sz="1600">
              <a:latin typeface="微软雅黑" panose="020B0503020204020204" pitchFamily="34" charset="-122"/>
              <a:ea typeface="微软雅黑" panose="020B0503020204020204" pitchFamily="34" charset="-122"/>
            </a:endParaRPr>
          </a:p>
        </p:txBody>
      </p:sp>
      <p:sp>
        <p:nvSpPr>
          <p:cNvPr id="25" name="Shape 1107"/>
          <p:cNvSpPr/>
          <p:nvPr/>
        </p:nvSpPr>
        <p:spPr>
          <a:xfrm>
            <a:off x="3873416" y="3081817"/>
            <a:ext cx="211745" cy="593235"/>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900">
                <a:solidFill>
                  <a:srgbClr val="01B0F0"/>
                </a:solidFill>
                <a:latin typeface="Microsoft YaHei"/>
                <a:ea typeface="Microsoft YaHei"/>
                <a:cs typeface="Microsoft YaHei"/>
                <a:sym typeface="Microsoft YaHei"/>
              </a:defRPr>
            </a:lvl1pPr>
          </a:lstStyle>
          <a:p>
            <a:r>
              <a:rPr sz="800" dirty="0" err="1">
                <a:solidFill>
                  <a:schemeClr val="tx1"/>
                </a:solidFill>
                <a:latin typeface="微软雅黑" panose="020B0503020204020204" pitchFamily="34" charset="-122"/>
                <a:ea typeface="微软雅黑" panose="020B0503020204020204" pitchFamily="34" charset="-122"/>
              </a:rPr>
              <a:t>欺诈拒绝</a:t>
            </a:r>
            <a:endParaRPr sz="800" dirty="0">
              <a:solidFill>
                <a:schemeClr val="tx1"/>
              </a:solidFill>
              <a:latin typeface="微软雅黑" panose="020B0503020204020204" pitchFamily="34" charset="-122"/>
              <a:ea typeface="微软雅黑" panose="020B0503020204020204" pitchFamily="34" charset="-122"/>
            </a:endParaRPr>
          </a:p>
        </p:txBody>
      </p:sp>
      <p:sp>
        <p:nvSpPr>
          <p:cNvPr id="26" name="Shape 1108"/>
          <p:cNvSpPr/>
          <p:nvPr/>
        </p:nvSpPr>
        <p:spPr>
          <a:xfrm>
            <a:off x="2453621" y="3730934"/>
            <a:ext cx="780889" cy="477625"/>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9525" cap="flat">
            <a:solidFill>
              <a:srgbClr val="00ACED"/>
            </a:solidFill>
            <a:prstDash val="solid"/>
            <a:round/>
            <a:tailEnd type="triangle" w="med" len="med"/>
          </a:ln>
          <a:effectLst/>
        </p:spPr>
        <p:txBody>
          <a:bodyPr wrap="square" lIns="45719" tIns="45719" rIns="45719" bIns="45719" numCol="1" anchor="ctr">
            <a:noAutofit/>
          </a:bodyPr>
          <a:lstStyle/>
          <a:p>
            <a:endParaRPr sz="1600">
              <a:latin typeface="微软雅黑" panose="020B0503020204020204" pitchFamily="34" charset="-122"/>
              <a:ea typeface="微软雅黑" panose="020B0503020204020204" pitchFamily="34" charset="-122"/>
            </a:endParaRPr>
          </a:p>
        </p:txBody>
      </p:sp>
      <p:sp>
        <p:nvSpPr>
          <p:cNvPr id="27" name="Shape 1109"/>
          <p:cNvSpPr/>
          <p:nvPr/>
        </p:nvSpPr>
        <p:spPr>
          <a:xfrm>
            <a:off x="2531008" y="3512060"/>
            <a:ext cx="619332" cy="2154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900">
                <a:solidFill>
                  <a:srgbClr val="01B0F0"/>
                </a:solidFill>
                <a:latin typeface="Microsoft YaHei"/>
                <a:ea typeface="Microsoft YaHei"/>
                <a:cs typeface="Microsoft YaHei"/>
                <a:sym typeface="Microsoft YaHei"/>
              </a:defRPr>
            </a:lvl1pPr>
          </a:lstStyle>
          <a:p>
            <a:r>
              <a:rPr sz="800" dirty="0" err="1">
                <a:solidFill>
                  <a:schemeClr val="tx1"/>
                </a:solidFill>
                <a:latin typeface="微软雅黑" panose="020B0503020204020204" pitchFamily="34" charset="-122"/>
                <a:ea typeface="微软雅黑" panose="020B0503020204020204" pitchFamily="34" charset="-122"/>
              </a:rPr>
              <a:t>名单拒绝</a:t>
            </a:r>
            <a:endParaRPr sz="800" dirty="0">
              <a:solidFill>
                <a:schemeClr val="tx1"/>
              </a:solidFill>
              <a:latin typeface="微软雅黑" panose="020B0503020204020204" pitchFamily="34" charset="-122"/>
              <a:ea typeface="微软雅黑" panose="020B0503020204020204" pitchFamily="34" charset="-122"/>
            </a:endParaRPr>
          </a:p>
        </p:txBody>
      </p:sp>
      <p:sp>
        <p:nvSpPr>
          <p:cNvPr id="28" name="Shape 1110"/>
          <p:cNvSpPr/>
          <p:nvPr/>
        </p:nvSpPr>
        <p:spPr>
          <a:xfrm rot="10800000" flipH="1">
            <a:off x="2453695" y="4500110"/>
            <a:ext cx="780814" cy="510243"/>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21600" y="0"/>
                </a:lnTo>
                <a:lnTo>
                  <a:pt x="21600" y="21600"/>
                </a:lnTo>
              </a:path>
            </a:pathLst>
          </a:custGeom>
          <a:noFill/>
          <a:ln w="9525" cap="flat">
            <a:solidFill>
              <a:srgbClr val="00ACED"/>
            </a:solidFill>
            <a:prstDash val="solid"/>
            <a:round/>
            <a:tailEnd type="triangle" w="med" len="med"/>
          </a:ln>
          <a:effectLst/>
        </p:spPr>
        <p:txBody>
          <a:bodyPr wrap="square" lIns="45719" tIns="45719" rIns="45719" bIns="45719" numCol="1" anchor="ctr">
            <a:noAutofit/>
          </a:bodyPr>
          <a:lstStyle/>
          <a:p>
            <a:endParaRPr sz="1600">
              <a:latin typeface="微软雅黑" panose="020B0503020204020204" pitchFamily="34" charset="-122"/>
              <a:ea typeface="微软雅黑" panose="020B0503020204020204" pitchFamily="34" charset="-122"/>
            </a:endParaRPr>
          </a:p>
        </p:txBody>
      </p:sp>
      <p:sp>
        <p:nvSpPr>
          <p:cNvPr id="29" name="Shape 1111"/>
          <p:cNvSpPr/>
          <p:nvPr/>
        </p:nvSpPr>
        <p:spPr>
          <a:xfrm>
            <a:off x="2470442" y="4770407"/>
            <a:ext cx="740463" cy="21544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900">
                <a:solidFill>
                  <a:srgbClr val="01B0F0"/>
                </a:solidFill>
                <a:latin typeface="Microsoft YaHei"/>
                <a:ea typeface="Microsoft YaHei"/>
                <a:cs typeface="Microsoft YaHei"/>
                <a:sym typeface="Microsoft YaHei"/>
              </a:defRPr>
            </a:lvl1pPr>
          </a:lstStyle>
          <a:p>
            <a:r>
              <a:rPr sz="800">
                <a:solidFill>
                  <a:schemeClr val="tx1"/>
                </a:solidFill>
                <a:latin typeface="微软雅黑" panose="020B0503020204020204" pitchFamily="34" charset="-122"/>
                <a:ea typeface="微软雅黑" panose="020B0503020204020204" pitchFamily="34" charset="-122"/>
              </a:rPr>
              <a:t>综合审批拒绝</a:t>
            </a:r>
          </a:p>
        </p:txBody>
      </p:sp>
      <p:grpSp>
        <p:nvGrpSpPr>
          <p:cNvPr id="30" name="组合 29"/>
          <p:cNvGrpSpPr/>
          <p:nvPr/>
        </p:nvGrpSpPr>
        <p:grpSpPr>
          <a:xfrm>
            <a:off x="1317212" y="2336832"/>
            <a:ext cx="711521" cy="230830"/>
            <a:chOff x="1256743" y="1222219"/>
            <a:chExt cx="711521" cy="230830"/>
          </a:xfrm>
        </p:grpSpPr>
        <p:sp>
          <p:nvSpPr>
            <p:cNvPr id="31" name="Shape 1089"/>
            <p:cNvSpPr/>
            <p:nvPr/>
          </p:nvSpPr>
          <p:spPr>
            <a:xfrm>
              <a:off x="1399088" y="1222219"/>
              <a:ext cx="569176" cy="2308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000">
                  <a:solidFill>
                    <a:srgbClr val="FFFFFF"/>
                  </a:solidFill>
                  <a:latin typeface="Microsoft YaHei"/>
                  <a:ea typeface="Microsoft YaHei"/>
                  <a:cs typeface="Microsoft YaHei"/>
                  <a:sym typeface="Microsoft YaHei"/>
                </a:defRPr>
              </a:lvl1pPr>
            </a:lstStyle>
            <a:p>
              <a:r>
                <a:rPr sz="900" dirty="0" err="1">
                  <a:solidFill>
                    <a:schemeClr val="tx1"/>
                  </a:solidFill>
                  <a:latin typeface="微软雅黑" panose="020B0503020204020204" pitchFamily="34" charset="-122"/>
                  <a:ea typeface="微软雅黑" panose="020B0503020204020204" pitchFamily="34" charset="-122"/>
                </a:rPr>
                <a:t>客户申请</a:t>
              </a:r>
              <a:endParaRPr sz="900" dirty="0">
                <a:solidFill>
                  <a:schemeClr val="tx1"/>
                </a:solidFill>
                <a:latin typeface="微软雅黑" panose="020B0503020204020204" pitchFamily="34" charset="-122"/>
                <a:ea typeface="微软雅黑" panose="020B0503020204020204" pitchFamily="34" charset="-122"/>
              </a:endParaRPr>
            </a:p>
          </p:txBody>
        </p:sp>
        <p:pic>
          <p:nvPicPr>
            <p:cNvPr id="32" name="用户.png"/>
            <p:cNvPicPr>
              <a:picLocks noChangeAspect="1"/>
            </p:cNvPicPr>
            <p:nvPr/>
          </p:nvPicPr>
          <p:blipFill>
            <a:blip r:embed="rId2">
              <a:extLst/>
            </a:blip>
            <a:stretch>
              <a:fillRect/>
            </a:stretch>
          </p:blipFill>
          <p:spPr>
            <a:xfrm>
              <a:off x="1256743" y="1253154"/>
              <a:ext cx="168961" cy="168960"/>
            </a:xfrm>
            <a:prstGeom prst="rect">
              <a:avLst/>
            </a:prstGeom>
            <a:ln w="12700" cap="flat">
              <a:noFill/>
              <a:miter lim="400000"/>
            </a:ln>
            <a:effectLst/>
          </p:spPr>
        </p:pic>
      </p:grpSp>
      <p:grpSp>
        <p:nvGrpSpPr>
          <p:cNvPr id="33" name="组合 32"/>
          <p:cNvGrpSpPr/>
          <p:nvPr/>
        </p:nvGrpSpPr>
        <p:grpSpPr>
          <a:xfrm>
            <a:off x="1186593" y="2839756"/>
            <a:ext cx="972759" cy="350863"/>
            <a:chOff x="1079992" y="1725143"/>
            <a:chExt cx="972759" cy="350863"/>
          </a:xfrm>
        </p:grpSpPr>
        <p:sp>
          <p:nvSpPr>
            <p:cNvPr id="34" name="Shape 1091"/>
            <p:cNvSpPr/>
            <p:nvPr/>
          </p:nvSpPr>
          <p:spPr>
            <a:xfrm>
              <a:off x="1330953" y="1725143"/>
              <a:ext cx="721798" cy="3508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lnSpc>
                  <a:spcPct val="80000"/>
                </a:lnSpc>
                <a:defRPr sz="800">
                  <a:solidFill>
                    <a:srgbClr val="FFFFFF"/>
                  </a:solidFill>
                  <a:latin typeface="Microsoft YaHei"/>
                  <a:ea typeface="Microsoft YaHei"/>
                  <a:cs typeface="Microsoft YaHei"/>
                  <a:sym typeface="Microsoft YaHei"/>
                </a:defRPr>
              </a:pPr>
              <a:r>
                <a:rPr sz="700" dirty="0" err="1">
                  <a:latin typeface="微软雅黑" panose="020B0503020204020204" pitchFamily="34" charset="-122"/>
                  <a:ea typeface="微软雅黑" panose="020B0503020204020204" pitchFamily="34" charset="-122"/>
                </a:rPr>
                <a:t>银行反欺诈模块</a:t>
              </a:r>
              <a:endParaRPr sz="700" dirty="0">
                <a:latin typeface="微软雅黑" panose="020B0503020204020204" pitchFamily="34" charset="-122"/>
                <a:ea typeface="微软雅黑" panose="020B0503020204020204" pitchFamily="34" charset="-122"/>
              </a:endParaRPr>
            </a:p>
            <a:p>
              <a:pPr algn="ctr">
                <a:lnSpc>
                  <a:spcPct val="80000"/>
                </a:lnSpc>
                <a:defRPr sz="800">
                  <a:solidFill>
                    <a:srgbClr val="FFFFFF"/>
                  </a:solidFill>
                  <a:latin typeface="Microsoft YaHei"/>
                  <a:ea typeface="Microsoft YaHei"/>
                  <a:cs typeface="Microsoft YaHei"/>
                  <a:sym typeface="Microsoft YaHei"/>
                </a:defRPr>
              </a:pPr>
              <a:r>
                <a:rPr sz="700" dirty="0">
                  <a:latin typeface="微软雅黑" panose="020B0503020204020204" pitchFamily="34" charset="-122"/>
                  <a:ea typeface="微软雅黑" panose="020B0503020204020204" pitchFamily="34" charset="-122"/>
                </a:rPr>
                <a:t>+</a:t>
              </a:r>
            </a:p>
            <a:p>
              <a:pPr algn="ctr">
                <a:lnSpc>
                  <a:spcPct val="80000"/>
                </a:lnSpc>
                <a:defRPr sz="800">
                  <a:solidFill>
                    <a:srgbClr val="FFFFFF"/>
                  </a:solidFill>
                  <a:latin typeface="Microsoft YaHei"/>
                  <a:ea typeface="Microsoft YaHei"/>
                  <a:cs typeface="Microsoft YaHei"/>
                  <a:sym typeface="Microsoft YaHei"/>
                </a:defRPr>
              </a:pPr>
              <a:r>
                <a:rPr sz="700" dirty="0" err="1">
                  <a:latin typeface="微软雅黑" panose="020B0503020204020204" pitchFamily="34" charset="-122"/>
                  <a:ea typeface="微软雅黑" panose="020B0503020204020204" pitchFamily="34" charset="-122"/>
                </a:rPr>
                <a:t>芝麻反欺诈服务</a:t>
              </a:r>
              <a:endParaRPr sz="700" dirty="0">
                <a:latin typeface="微软雅黑" panose="020B0503020204020204" pitchFamily="34" charset="-122"/>
                <a:ea typeface="微软雅黑" panose="020B0503020204020204" pitchFamily="34" charset="-122"/>
              </a:endParaRPr>
            </a:p>
          </p:txBody>
        </p:sp>
        <p:pic>
          <p:nvPicPr>
            <p:cNvPr id="35" name="监管2.png"/>
            <p:cNvPicPr>
              <a:picLocks noChangeAspect="1"/>
            </p:cNvPicPr>
            <p:nvPr/>
          </p:nvPicPr>
          <p:blipFill>
            <a:blip r:embed="rId3">
              <a:extLst/>
            </a:blip>
            <a:stretch>
              <a:fillRect/>
            </a:stretch>
          </p:blipFill>
          <p:spPr>
            <a:xfrm>
              <a:off x="1079992" y="1763532"/>
              <a:ext cx="274085" cy="274085"/>
            </a:xfrm>
            <a:prstGeom prst="rect">
              <a:avLst/>
            </a:prstGeom>
            <a:ln w="12700" cap="flat">
              <a:noFill/>
              <a:miter lim="400000"/>
            </a:ln>
            <a:effectLst/>
          </p:spPr>
        </p:pic>
      </p:grpSp>
      <p:grpSp>
        <p:nvGrpSpPr>
          <p:cNvPr id="36" name="组合 35"/>
          <p:cNvGrpSpPr/>
          <p:nvPr/>
        </p:nvGrpSpPr>
        <p:grpSpPr>
          <a:xfrm>
            <a:off x="1171251" y="3566251"/>
            <a:ext cx="1003442" cy="350863"/>
            <a:chOff x="1103115" y="2451638"/>
            <a:chExt cx="1003442" cy="350863"/>
          </a:xfrm>
        </p:grpSpPr>
        <p:sp>
          <p:nvSpPr>
            <p:cNvPr id="37" name="Shape 1093"/>
            <p:cNvSpPr/>
            <p:nvPr/>
          </p:nvSpPr>
          <p:spPr>
            <a:xfrm>
              <a:off x="1285241" y="2451638"/>
              <a:ext cx="821316" cy="3508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lnSpc>
                  <a:spcPct val="80000"/>
                </a:lnSpc>
                <a:defRPr sz="800">
                  <a:solidFill>
                    <a:srgbClr val="FFFFFF"/>
                  </a:solidFill>
                  <a:latin typeface="Microsoft YaHei"/>
                  <a:ea typeface="Microsoft YaHei"/>
                  <a:cs typeface="Microsoft YaHei"/>
                  <a:sym typeface="Microsoft YaHei"/>
                </a:defRPr>
              </a:pPr>
              <a:r>
                <a:rPr sz="700" dirty="0" err="1">
                  <a:latin typeface="微软雅黑" panose="020B0503020204020204" pitchFamily="34" charset="-122"/>
                  <a:ea typeface="微软雅黑" panose="020B0503020204020204" pitchFamily="34" charset="-122"/>
                </a:rPr>
                <a:t>内部黑名单</a:t>
              </a:r>
              <a:endParaRPr sz="700" dirty="0">
                <a:latin typeface="微软雅黑" panose="020B0503020204020204" pitchFamily="34" charset="-122"/>
                <a:ea typeface="微软雅黑" panose="020B0503020204020204" pitchFamily="34" charset="-122"/>
              </a:endParaRPr>
            </a:p>
            <a:p>
              <a:pPr algn="ctr">
                <a:lnSpc>
                  <a:spcPct val="80000"/>
                </a:lnSpc>
                <a:defRPr sz="800">
                  <a:solidFill>
                    <a:srgbClr val="FFFFFF"/>
                  </a:solidFill>
                  <a:latin typeface="Microsoft YaHei"/>
                  <a:ea typeface="Microsoft YaHei"/>
                  <a:cs typeface="Microsoft YaHei"/>
                  <a:sym typeface="Microsoft YaHei"/>
                </a:defRPr>
              </a:pPr>
              <a:r>
                <a:rPr sz="700" dirty="0">
                  <a:latin typeface="微软雅黑" panose="020B0503020204020204" pitchFamily="34" charset="-122"/>
                  <a:ea typeface="微软雅黑" panose="020B0503020204020204" pitchFamily="34" charset="-122"/>
                </a:rPr>
                <a:t>+</a:t>
              </a:r>
            </a:p>
            <a:p>
              <a:pPr algn="ctr">
                <a:lnSpc>
                  <a:spcPct val="80000"/>
                </a:lnSpc>
                <a:defRPr sz="800">
                  <a:solidFill>
                    <a:srgbClr val="FFFFFF"/>
                  </a:solidFill>
                  <a:latin typeface="Microsoft YaHei"/>
                  <a:ea typeface="Microsoft YaHei"/>
                  <a:cs typeface="Microsoft YaHei"/>
                  <a:sym typeface="Microsoft YaHei"/>
                </a:defRPr>
              </a:pPr>
              <a:r>
                <a:rPr sz="700" dirty="0" err="1">
                  <a:latin typeface="微软雅黑" panose="020B0503020204020204" pitchFamily="34" charset="-122"/>
                  <a:ea typeface="微软雅黑" panose="020B0503020204020204" pitchFamily="34" charset="-122"/>
                </a:rPr>
                <a:t>芝麻行业关注名单</a:t>
              </a:r>
              <a:endParaRPr sz="700" dirty="0">
                <a:latin typeface="微软雅黑" panose="020B0503020204020204" pitchFamily="34" charset="-122"/>
                <a:ea typeface="微软雅黑" panose="020B0503020204020204" pitchFamily="34" charset="-122"/>
              </a:endParaRPr>
            </a:p>
          </p:txBody>
        </p:sp>
        <p:pic>
          <p:nvPicPr>
            <p:cNvPr id="38" name="电脑.png"/>
            <p:cNvPicPr>
              <a:picLocks noChangeAspect="1"/>
            </p:cNvPicPr>
            <p:nvPr/>
          </p:nvPicPr>
          <p:blipFill>
            <a:blip r:embed="rId4">
              <a:extLst/>
            </a:blip>
            <a:stretch>
              <a:fillRect/>
            </a:stretch>
          </p:blipFill>
          <p:spPr>
            <a:xfrm>
              <a:off x="1103115" y="2513151"/>
              <a:ext cx="227837" cy="227837"/>
            </a:xfrm>
            <a:prstGeom prst="rect">
              <a:avLst/>
            </a:prstGeom>
            <a:ln w="12700" cap="flat">
              <a:noFill/>
              <a:miter lim="400000"/>
            </a:ln>
            <a:effectLst/>
          </p:spPr>
        </p:pic>
      </p:grpSp>
      <p:grpSp>
        <p:nvGrpSpPr>
          <p:cNvPr id="39" name="组合 38"/>
          <p:cNvGrpSpPr/>
          <p:nvPr/>
        </p:nvGrpSpPr>
        <p:grpSpPr>
          <a:xfrm>
            <a:off x="1199975" y="4220747"/>
            <a:ext cx="995761" cy="383718"/>
            <a:chOff x="1025175" y="3106134"/>
            <a:chExt cx="995761" cy="383718"/>
          </a:xfrm>
        </p:grpSpPr>
        <p:sp>
          <p:nvSpPr>
            <p:cNvPr id="40" name="Shape 1095"/>
            <p:cNvSpPr/>
            <p:nvPr/>
          </p:nvSpPr>
          <p:spPr>
            <a:xfrm>
              <a:off x="1337310" y="3122562"/>
              <a:ext cx="683626" cy="350863"/>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lnSpc>
                  <a:spcPct val="80000"/>
                </a:lnSpc>
                <a:defRPr sz="800">
                  <a:solidFill>
                    <a:srgbClr val="FFFFFF"/>
                  </a:solidFill>
                  <a:latin typeface="Microsoft YaHei"/>
                  <a:ea typeface="Microsoft YaHei"/>
                  <a:cs typeface="Microsoft YaHei"/>
                  <a:sym typeface="Microsoft YaHei"/>
                </a:defRPr>
              </a:pPr>
              <a:r>
                <a:rPr sz="700" dirty="0" err="1">
                  <a:latin typeface="微软雅黑" panose="020B0503020204020204" pitchFamily="34" charset="-122"/>
                  <a:ea typeface="微软雅黑" panose="020B0503020204020204" pitchFamily="34" charset="-122"/>
                </a:rPr>
                <a:t>银行申请评分</a:t>
              </a:r>
              <a:endParaRPr sz="700" dirty="0">
                <a:latin typeface="微软雅黑" panose="020B0503020204020204" pitchFamily="34" charset="-122"/>
                <a:ea typeface="微软雅黑" panose="020B0503020204020204" pitchFamily="34" charset="-122"/>
              </a:endParaRPr>
            </a:p>
            <a:p>
              <a:pPr algn="ctr">
                <a:lnSpc>
                  <a:spcPct val="80000"/>
                </a:lnSpc>
                <a:defRPr sz="800">
                  <a:solidFill>
                    <a:srgbClr val="FFFFFF"/>
                  </a:solidFill>
                  <a:latin typeface="Microsoft YaHei"/>
                  <a:ea typeface="Microsoft YaHei"/>
                  <a:cs typeface="Microsoft YaHei"/>
                  <a:sym typeface="Microsoft YaHei"/>
                </a:defRPr>
              </a:pPr>
              <a:r>
                <a:rPr sz="700" dirty="0">
                  <a:latin typeface="微软雅黑" panose="020B0503020204020204" pitchFamily="34" charset="-122"/>
                  <a:ea typeface="微软雅黑" panose="020B0503020204020204" pitchFamily="34" charset="-122"/>
                </a:rPr>
                <a:t>+</a:t>
              </a:r>
            </a:p>
            <a:p>
              <a:pPr algn="ctr">
                <a:lnSpc>
                  <a:spcPct val="80000"/>
                </a:lnSpc>
                <a:defRPr sz="800">
                  <a:solidFill>
                    <a:srgbClr val="FFFFFF"/>
                  </a:solidFill>
                  <a:latin typeface="Microsoft YaHei"/>
                  <a:ea typeface="Microsoft YaHei"/>
                  <a:cs typeface="Microsoft YaHei"/>
                  <a:sym typeface="Microsoft YaHei"/>
                </a:defRPr>
              </a:pPr>
              <a:r>
                <a:rPr sz="700" dirty="0" err="1">
                  <a:latin typeface="微软雅黑" panose="020B0503020204020204" pitchFamily="34" charset="-122"/>
                  <a:ea typeface="微软雅黑" panose="020B0503020204020204" pitchFamily="34" charset="-122"/>
                </a:rPr>
                <a:t>芝麻信用评分</a:t>
              </a:r>
              <a:endParaRPr sz="700" dirty="0">
                <a:latin typeface="微软雅黑" panose="020B0503020204020204" pitchFamily="34" charset="-122"/>
                <a:ea typeface="微软雅黑" panose="020B0503020204020204" pitchFamily="34" charset="-122"/>
              </a:endParaRPr>
            </a:p>
          </p:txBody>
        </p:sp>
        <p:pic>
          <p:nvPicPr>
            <p:cNvPr id="41" name="金融2.png"/>
            <p:cNvPicPr>
              <a:picLocks noChangeAspect="1"/>
            </p:cNvPicPr>
            <p:nvPr/>
          </p:nvPicPr>
          <p:blipFill>
            <a:blip r:embed="rId5">
              <a:extLst/>
            </a:blip>
            <a:stretch>
              <a:fillRect/>
            </a:stretch>
          </p:blipFill>
          <p:spPr>
            <a:xfrm>
              <a:off x="1025175" y="3106134"/>
              <a:ext cx="383718" cy="383718"/>
            </a:xfrm>
            <a:prstGeom prst="rect">
              <a:avLst/>
            </a:prstGeom>
            <a:ln w="12700" cap="flat">
              <a:noFill/>
              <a:miter lim="400000"/>
            </a:ln>
            <a:effectLst/>
          </p:spPr>
        </p:pic>
      </p:grpSp>
      <p:grpSp>
        <p:nvGrpSpPr>
          <p:cNvPr id="42" name="组合 41"/>
          <p:cNvGrpSpPr/>
          <p:nvPr/>
        </p:nvGrpSpPr>
        <p:grpSpPr>
          <a:xfrm>
            <a:off x="1051311" y="4917928"/>
            <a:ext cx="1243470" cy="184849"/>
            <a:chOff x="1025332" y="3803315"/>
            <a:chExt cx="1243470" cy="184849"/>
          </a:xfrm>
        </p:grpSpPr>
        <p:sp>
          <p:nvSpPr>
            <p:cNvPr id="43" name="Shape 1097"/>
            <p:cNvSpPr/>
            <p:nvPr/>
          </p:nvSpPr>
          <p:spPr>
            <a:xfrm>
              <a:off x="1181100" y="3803315"/>
              <a:ext cx="1087702" cy="1848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lnSpc>
                  <a:spcPct val="80000"/>
                </a:lnSpc>
                <a:defRPr sz="800">
                  <a:solidFill>
                    <a:srgbClr val="FFFFFF"/>
                  </a:solidFill>
                  <a:latin typeface="Microsoft YaHei"/>
                  <a:ea typeface="Microsoft YaHei"/>
                  <a:cs typeface="Microsoft YaHei"/>
                  <a:sym typeface="Microsoft YaHei"/>
                </a:defRPr>
              </a:lvl1pPr>
            </a:lstStyle>
            <a:p>
              <a:r>
                <a:rPr sz="700" dirty="0" err="1">
                  <a:solidFill>
                    <a:schemeClr val="tx1"/>
                  </a:solidFill>
                  <a:latin typeface="微软雅黑" panose="020B0503020204020204" pitchFamily="34" charset="-122"/>
                  <a:ea typeface="微软雅黑" panose="020B0503020204020204" pitchFamily="34" charset="-122"/>
                </a:rPr>
                <a:t>银行审批流程和电话核身</a:t>
              </a:r>
              <a:endParaRPr sz="700" dirty="0">
                <a:solidFill>
                  <a:schemeClr val="tx1"/>
                </a:solidFill>
                <a:latin typeface="微软雅黑" panose="020B0503020204020204" pitchFamily="34" charset="-122"/>
                <a:ea typeface="微软雅黑" panose="020B0503020204020204" pitchFamily="34" charset="-122"/>
              </a:endParaRPr>
            </a:p>
          </p:txBody>
        </p:sp>
        <p:sp>
          <p:nvSpPr>
            <p:cNvPr id="44" name="Shape 1116"/>
            <p:cNvSpPr/>
            <p:nvPr/>
          </p:nvSpPr>
          <p:spPr>
            <a:xfrm>
              <a:off x="1025332" y="3808914"/>
              <a:ext cx="174969" cy="173651"/>
            </a:xfrm>
            <a:custGeom>
              <a:avLst/>
              <a:gdLst/>
              <a:ahLst/>
              <a:cxnLst>
                <a:cxn ang="0">
                  <a:pos x="wd2" y="hd2"/>
                </a:cxn>
                <a:cxn ang="5400000">
                  <a:pos x="wd2" y="hd2"/>
                </a:cxn>
                <a:cxn ang="10800000">
                  <a:pos x="wd2" y="hd2"/>
                </a:cxn>
                <a:cxn ang="16200000">
                  <a:pos x="wd2" y="hd2"/>
                </a:cxn>
              </a:cxnLst>
              <a:rect l="0" t="0" r="r" b="b"/>
              <a:pathLst>
                <a:path w="21600" h="21600" extrusionOk="0">
                  <a:moveTo>
                    <a:pt x="4342" y="9406"/>
                  </a:moveTo>
                  <a:cubicBezTo>
                    <a:pt x="6145" y="12863"/>
                    <a:pt x="8868" y="15614"/>
                    <a:pt x="12290" y="17213"/>
                  </a:cubicBezTo>
                  <a:lnTo>
                    <a:pt x="14793" y="14685"/>
                  </a:lnTo>
                  <a:cubicBezTo>
                    <a:pt x="15234" y="14239"/>
                    <a:pt x="15712" y="14239"/>
                    <a:pt x="16154" y="14462"/>
                  </a:cubicBezTo>
                  <a:cubicBezTo>
                    <a:pt x="17295" y="14945"/>
                    <a:pt x="18877" y="15168"/>
                    <a:pt x="20238" y="15168"/>
                  </a:cubicBezTo>
                  <a:cubicBezTo>
                    <a:pt x="21158" y="15168"/>
                    <a:pt x="21600" y="15614"/>
                    <a:pt x="21600" y="16321"/>
                  </a:cubicBezTo>
                  <a:lnTo>
                    <a:pt x="21600" y="20448"/>
                  </a:lnTo>
                  <a:cubicBezTo>
                    <a:pt x="21600" y="21117"/>
                    <a:pt x="21158" y="21600"/>
                    <a:pt x="20238" y="21600"/>
                  </a:cubicBezTo>
                  <a:cubicBezTo>
                    <a:pt x="9089" y="21600"/>
                    <a:pt x="0" y="12640"/>
                    <a:pt x="0" y="1152"/>
                  </a:cubicBezTo>
                  <a:cubicBezTo>
                    <a:pt x="0" y="446"/>
                    <a:pt x="699" y="0"/>
                    <a:pt x="1361" y="0"/>
                  </a:cubicBezTo>
                  <a:lnTo>
                    <a:pt x="5483" y="0"/>
                  </a:lnTo>
                  <a:cubicBezTo>
                    <a:pt x="6145" y="0"/>
                    <a:pt x="6587" y="446"/>
                    <a:pt x="6587" y="1152"/>
                  </a:cubicBezTo>
                  <a:cubicBezTo>
                    <a:pt x="6587" y="2751"/>
                    <a:pt x="6844" y="4127"/>
                    <a:pt x="7286" y="5502"/>
                  </a:cubicBezTo>
                  <a:cubicBezTo>
                    <a:pt x="7507" y="5948"/>
                    <a:pt x="7286" y="6432"/>
                    <a:pt x="7065" y="6655"/>
                  </a:cubicBezTo>
                  <a:lnTo>
                    <a:pt x="4342" y="9406"/>
                  </a:lnTo>
                </a:path>
              </a:pathLst>
            </a:custGeom>
            <a:solidFill>
              <a:srgbClr val="FFFFFF"/>
            </a:solidFill>
            <a:ln w="12700" cap="flat">
              <a:noFill/>
              <a:miter lim="400000"/>
            </a:ln>
            <a:effectLst/>
          </p:spPr>
          <p:txBody>
            <a:bodyPr wrap="square" lIns="45719" tIns="45719" rIns="45719" bIns="45719" numCol="1" anchor="ctr">
              <a:noAutofit/>
            </a:bodyPr>
            <a:lstStyle/>
            <a:p>
              <a:pPr>
                <a:defRPr>
                  <a:latin typeface="+mj-lt"/>
                  <a:ea typeface="+mj-ea"/>
                  <a:cs typeface="+mj-cs"/>
                  <a:sym typeface="Helvetica"/>
                </a:defRPr>
              </a:pPr>
              <a:endParaRPr sz="1600">
                <a:latin typeface="微软雅黑" panose="020B0503020204020204" pitchFamily="34" charset="-122"/>
                <a:ea typeface="微软雅黑" panose="020B0503020204020204" pitchFamily="34" charset="-122"/>
              </a:endParaRPr>
            </a:p>
          </p:txBody>
        </p:sp>
      </p:grpSp>
      <p:grpSp>
        <p:nvGrpSpPr>
          <p:cNvPr id="45" name="组合 44"/>
          <p:cNvGrpSpPr/>
          <p:nvPr/>
        </p:nvGrpSpPr>
        <p:grpSpPr>
          <a:xfrm>
            <a:off x="2870755" y="2807439"/>
            <a:ext cx="727508" cy="415496"/>
            <a:chOff x="2749839" y="1692826"/>
            <a:chExt cx="727508" cy="415496"/>
          </a:xfrm>
        </p:grpSpPr>
        <p:sp>
          <p:nvSpPr>
            <p:cNvPr id="46" name="Shape 1082"/>
            <p:cNvSpPr/>
            <p:nvPr/>
          </p:nvSpPr>
          <p:spPr>
            <a:xfrm>
              <a:off x="2991673" y="1692826"/>
              <a:ext cx="485674" cy="41549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gn="ctr">
                <a:defRPr sz="800">
                  <a:solidFill>
                    <a:srgbClr val="FFFFFF"/>
                  </a:solidFill>
                  <a:latin typeface="Microsoft YaHei"/>
                  <a:ea typeface="Microsoft YaHei"/>
                  <a:cs typeface="Microsoft YaHei"/>
                  <a:sym typeface="Microsoft YaHei"/>
                </a:defRPr>
              </a:pPr>
              <a:r>
                <a:rPr sz="700" dirty="0" err="1">
                  <a:latin typeface="微软雅黑" panose="020B0503020204020204" pitchFamily="34" charset="-122"/>
                  <a:ea typeface="微软雅黑" panose="020B0503020204020204" pitchFamily="34" charset="-122"/>
                </a:rPr>
                <a:t>人工核查</a:t>
              </a:r>
              <a:endParaRPr sz="700" dirty="0">
                <a:latin typeface="微软雅黑" panose="020B0503020204020204" pitchFamily="34" charset="-122"/>
                <a:ea typeface="微软雅黑" panose="020B0503020204020204" pitchFamily="34" charset="-122"/>
              </a:endParaRPr>
            </a:p>
            <a:p>
              <a:pPr algn="ctr">
                <a:defRPr sz="800">
                  <a:solidFill>
                    <a:srgbClr val="FFFFFF"/>
                  </a:solidFill>
                  <a:latin typeface="Microsoft YaHei"/>
                  <a:ea typeface="Microsoft YaHei"/>
                  <a:cs typeface="Microsoft YaHei"/>
                  <a:sym typeface="Microsoft YaHei"/>
                </a:defRPr>
              </a:pPr>
              <a:r>
                <a:rPr sz="700" dirty="0">
                  <a:latin typeface="微软雅黑" panose="020B0503020204020204" pitchFamily="34" charset="-122"/>
                  <a:ea typeface="微软雅黑" panose="020B0503020204020204" pitchFamily="34" charset="-122"/>
                </a:rPr>
                <a:t>+</a:t>
              </a:r>
            </a:p>
            <a:p>
              <a:pPr algn="ctr">
                <a:defRPr sz="800">
                  <a:solidFill>
                    <a:srgbClr val="FFFFFF"/>
                  </a:solidFill>
                  <a:latin typeface="Microsoft YaHei"/>
                  <a:ea typeface="Microsoft YaHei"/>
                  <a:cs typeface="Microsoft YaHei"/>
                  <a:sym typeface="Microsoft YaHei"/>
                </a:defRPr>
              </a:pPr>
              <a:r>
                <a:rPr sz="700" dirty="0" err="1">
                  <a:latin typeface="微软雅黑" panose="020B0503020204020204" pitchFamily="34" charset="-122"/>
                  <a:ea typeface="微软雅黑" panose="020B0503020204020204" pitchFamily="34" charset="-122"/>
                </a:rPr>
                <a:t>芝麻验证</a:t>
              </a:r>
              <a:endParaRPr sz="700" dirty="0">
                <a:latin typeface="微软雅黑" panose="020B0503020204020204" pitchFamily="34" charset="-122"/>
                <a:ea typeface="微软雅黑" panose="020B0503020204020204" pitchFamily="34" charset="-122"/>
              </a:endParaRPr>
            </a:p>
          </p:txBody>
        </p:sp>
        <p:pic>
          <p:nvPicPr>
            <p:cNvPr id="47" name="运营2.png"/>
            <p:cNvPicPr>
              <a:picLocks noChangeAspect="1"/>
            </p:cNvPicPr>
            <p:nvPr/>
          </p:nvPicPr>
          <p:blipFill>
            <a:blip r:embed="rId6">
              <a:extLst/>
            </a:blip>
            <a:stretch>
              <a:fillRect/>
            </a:stretch>
          </p:blipFill>
          <p:spPr>
            <a:xfrm>
              <a:off x="2749839" y="1757691"/>
              <a:ext cx="285767" cy="285767"/>
            </a:xfrm>
            <a:prstGeom prst="rect">
              <a:avLst/>
            </a:prstGeom>
            <a:ln w="12700" cap="flat">
              <a:noFill/>
              <a:miter lim="400000"/>
            </a:ln>
            <a:effectLst/>
          </p:spPr>
        </p:pic>
      </p:grpSp>
      <p:grpSp>
        <p:nvGrpSpPr>
          <p:cNvPr id="48" name="组合 47"/>
          <p:cNvGrpSpPr/>
          <p:nvPr/>
        </p:nvGrpSpPr>
        <p:grpSpPr>
          <a:xfrm>
            <a:off x="1197230" y="5384303"/>
            <a:ext cx="951634" cy="230830"/>
            <a:chOff x="1144822" y="4269690"/>
            <a:chExt cx="951634" cy="230830"/>
          </a:xfrm>
        </p:grpSpPr>
        <p:sp>
          <p:nvSpPr>
            <p:cNvPr id="49" name="Shape 1099"/>
            <p:cNvSpPr/>
            <p:nvPr/>
          </p:nvSpPr>
          <p:spPr>
            <a:xfrm>
              <a:off x="1301078" y="4269690"/>
              <a:ext cx="795378" cy="23083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lvl1pPr algn="ctr">
                <a:defRPr sz="1000">
                  <a:solidFill>
                    <a:srgbClr val="FFFFFF"/>
                  </a:solidFill>
                  <a:latin typeface="Microsoft YaHei"/>
                  <a:ea typeface="Microsoft YaHei"/>
                  <a:cs typeface="Microsoft YaHei"/>
                  <a:sym typeface="Microsoft YaHei"/>
                </a:defRPr>
              </a:lvl1pPr>
            </a:lstStyle>
            <a:p>
              <a:r>
                <a:rPr sz="900" dirty="0" err="1">
                  <a:solidFill>
                    <a:schemeClr val="tx1"/>
                  </a:solidFill>
                  <a:latin typeface="微软雅黑" panose="020B0503020204020204" pitchFamily="34" charset="-122"/>
                  <a:ea typeface="微软雅黑" panose="020B0503020204020204" pitchFamily="34" charset="-122"/>
                </a:rPr>
                <a:t>审批通过客户</a:t>
              </a:r>
              <a:endParaRPr sz="900" dirty="0">
                <a:solidFill>
                  <a:schemeClr val="tx1"/>
                </a:solidFill>
                <a:latin typeface="微软雅黑" panose="020B0503020204020204" pitchFamily="34" charset="-122"/>
                <a:ea typeface="微软雅黑" panose="020B0503020204020204" pitchFamily="34" charset="-122"/>
              </a:endParaRPr>
            </a:p>
          </p:txBody>
        </p:sp>
        <p:pic>
          <p:nvPicPr>
            <p:cNvPr id="50" name="Unknown1.png"/>
            <p:cNvPicPr>
              <a:picLocks noChangeAspect="1"/>
            </p:cNvPicPr>
            <p:nvPr/>
          </p:nvPicPr>
          <p:blipFill>
            <a:blip r:embed="rId7">
              <a:extLst>
                <a:ext uri="{BEBA8EAE-BF5A-486C-A8C5-ECC9F3942E4B}">
                  <a14:imgProps xmlns:a14="http://schemas.microsoft.com/office/drawing/2010/main">
                    <a14:imgLayer r:embed="rId8">
                      <a14:imgEffect>
                        <a14:brightnessContrast bright="100000"/>
                      </a14:imgEffect>
                    </a14:imgLayer>
                  </a14:imgProps>
                </a:ext>
              </a:extLst>
            </a:blip>
            <a:srcRect/>
            <a:stretch>
              <a:fillRect/>
            </a:stretch>
          </p:blipFill>
          <p:spPr>
            <a:xfrm>
              <a:off x="1144822" y="4281934"/>
              <a:ext cx="206343" cy="206343"/>
            </a:xfrm>
            <a:prstGeom prst="rect">
              <a:avLst/>
            </a:prstGeom>
            <a:ln w="12700" cap="flat">
              <a:noFill/>
              <a:miter lim="400000"/>
            </a:ln>
            <a:effectLst/>
          </p:spPr>
        </p:pic>
      </p:grpSp>
      <p:grpSp>
        <p:nvGrpSpPr>
          <p:cNvPr id="51" name="组合 50"/>
          <p:cNvGrpSpPr/>
          <p:nvPr/>
        </p:nvGrpSpPr>
        <p:grpSpPr>
          <a:xfrm>
            <a:off x="4355976" y="2132856"/>
            <a:ext cx="4270226" cy="3366083"/>
            <a:chOff x="4466119" y="1422114"/>
            <a:chExt cx="2963904" cy="2575601"/>
          </a:xfrm>
        </p:grpSpPr>
        <p:sp>
          <p:nvSpPr>
            <p:cNvPr id="52" name="Shape 1121"/>
            <p:cNvSpPr/>
            <p:nvPr/>
          </p:nvSpPr>
          <p:spPr>
            <a:xfrm>
              <a:off x="4466119" y="3185245"/>
              <a:ext cx="1542667" cy="81247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ctr">
              <a:spAutoFit/>
            </a:bodyPr>
            <a:lstStyle/>
            <a:p>
              <a:pPr>
                <a:lnSpc>
                  <a:spcPct val="120000"/>
                </a:lnSpc>
                <a:defRPr sz="800">
                  <a:latin typeface="Microsoft YaHei"/>
                  <a:ea typeface="Microsoft YaHei"/>
                  <a:cs typeface="Microsoft YaHei"/>
                  <a:sym typeface="Microsoft YaHei"/>
                </a:defRPr>
              </a:pPr>
              <a:r>
                <a:rPr sz="1050" dirty="0">
                  <a:latin typeface="微软雅黑" panose="020B0503020204020204" pitchFamily="34" charset="-122"/>
                  <a:ea typeface="微软雅黑" panose="020B0503020204020204" pitchFamily="34" charset="-122"/>
                </a:rPr>
                <a:t>用户高覆盖度：+70%</a:t>
              </a:r>
            </a:p>
            <a:p>
              <a:pPr>
                <a:lnSpc>
                  <a:spcPct val="120000"/>
                </a:lnSpc>
                <a:defRPr sz="800">
                  <a:latin typeface="Microsoft YaHei"/>
                  <a:ea typeface="Microsoft YaHei"/>
                  <a:cs typeface="Microsoft YaHei"/>
                  <a:sym typeface="Microsoft YaHei"/>
                </a:defRPr>
              </a:pPr>
              <a:r>
                <a:rPr sz="1050" dirty="0">
                  <a:latin typeface="微软雅黑" panose="020B0503020204020204" pitchFamily="34" charset="-122"/>
                  <a:ea typeface="微软雅黑" panose="020B0503020204020204" pitchFamily="34" charset="-122"/>
                </a:rPr>
                <a:t>好坏用户的高区分率度：+40% </a:t>
              </a:r>
            </a:p>
            <a:p>
              <a:pPr>
                <a:lnSpc>
                  <a:spcPct val="120000"/>
                </a:lnSpc>
                <a:defRPr sz="800">
                  <a:latin typeface="Microsoft YaHei"/>
                  <a:ea typeface="Microsoft YaHei"/>
                  <a:cs typeface="Microsoft YaHei"/>
                  <a:sym typeface="Microsoft YaHei"/>
                </a:defRPr>
              </a:pPr>
              <a:r>
                <a:rPr sz="1050" dirty="0">
                  <a:latin typeface="微软雅黑" panose="020B0503020204020204" pitchFamily="34" charset="-122"/>
                  <a:ea typeface="微软雅黑" panose="020B0503020204020204" pitchFamily="34" charset="-122"/>
                </a:rPr>
                <a:t>与银行信用的低相关性：0.12</a:t>
              </a:r>
            </a:p>
          </p:txBody>
        </p:sp>
        <p:sp>
          <p:nvSpPr>
            <p:cNvPr id="53" name="Shape 1122"/>
            <p:cNvSpPr/>
            <p:nvPr/>
          </p:nvSpPr>
          <p:spPr>
            <a:xfrm>
              <a:off x="4810460" y="2290965"/>
              <a:ext cx="2529848" cy="1"/>
            </a:xfrm>
            <a:prstGeom prst="line">
              <a:avLst/>
            </a:prstGeom>
            <a:noFill/>
            <a:ln w="6350" cap="flat">
              <a:solidFill>
                <a:schemeClr val="bg1">
                  <a:alpha val="30000"/>
                </a:schemeClr>
              </a:solidFill>
              <a:prstDash val="solid"/>
              <a:round/>
            </a:ln>
            <a:effectLst/>
          </p:spPr>
          <p:txBody>
            <a:bodyPr wrap="square" lIns="45719" tIns="45719" rIns="45719" bIns="45719" numCol="1" anchor="t">
              <a:noAutofit/>
            </a:bodyPr>
            <a:lstStyle/>
            <a:p>
              <a:endParaRPr>
                <a:latin typeface="微软雅黑" panose="020B0503020204020204" pitchFamily="34" charset="-122"/>
                <a:ea typeface="微软雅黑" panose="020B0503020204020204" pitchFamily="34" charset="-122"/>
              </a:endParaRPr>
            </a:p>
          </p:txBody>
        </p:sp>
        <p:sp>
          <p:nvSpPr>
            <p:cNvPr id="54" name="Shape 1123"/>
            <p:cNvSpPr/>
            <p:nvPr/>
          </p:nvSpPr>
          <p:spPr>
            <a:xfrm>
              <a:off x="4771366" y="1422114"/>
              <a:ext cx="1117801" cy="3414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2300">
                  <a:solidFill>
                    <a:srgbClr val="FF2604"/>
                  </a:solidFill>
                  <a:latin typeface="Microsoft YaHei"/>
                  <a:ea typeface="Microsoft YaHei"/>
                  <a:cs typeface="Microsoft YaHei"/>
                  <a:sym typeface="Microsoft YaHei"/>
                </a:defRPr>
              </a:lvl1pPr>
            </a:lstStyle>
            <a:p>
              <a:pPr>
                <a:defRPr sz="1200"/>
              </a:pPr>
              <a:r>
                <a:rPr sz="2300" b="1" dirty="0">
                  <a:solidFill>
                    <a:schemeClr val="tx1"/>
                  </a:solidFill>
                  <a:latin typeface="微软雅黑" panose="020B0503020204020204" pitchFamily="34" charset="-122"/>
                  <a:ea typeface="微软雅黑" panose="020B0503020204020204" pitchFamily="34" charset="-122"/>
                </a:rPr>
                <a:t>80%</a:t>
              </a:r>
            </a:p>
          </p:txBody>
        </p:sp>
        <p:sp>
          <p:nvSpPr>
            <p:cNvPr id="55" name="Shape 1124"/>
            <p:cNvSpPr/>
            <p:nvPr/>
          </p:nvSpPr>
          <p:spPr>
            <a:xfrm>
              <a:off x="4788024" y="1752701"/>
              <a:ext cx="2641999" cy="53693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120000"/>
                </a:lnSpc>
                <a:defRPr sz="800">
                  <a:latin typeface="Microsoft YaHei"/>
                  <a:ea typeface="Microsoft YaHei"/>
                  <a:cs typeface="Microsoft YaHei"/>
                  <a:sym typeface="Microsoft YaHei"/>
                </a:defRPr>
              </a:pPr>
              <a:r>
                <a:rPr sz="1100" dirty="0">
                  <a:latin typeface="微软雅黑" panose="020B0503020204020204" pitchFamily="34" charset="-122"/>
                  <a:ea typeface="微软雅黑" panose="020B0503020204020204" pitchFamily="34" charset="-122"/>
                </a:rPr>
                <a:t>通过芝麻反欺诈服务，可在30%的总客户(高风险客户)中识别出80%的欺诈客户，有效补充银行现有的欺诈判断。</a:t>
              </a:r>
            </a:p>
          </p:txBody>
        </p:sp>
        <p:sp>
          <p:nvSpPr>
            <p:cNvPr id="56" name="Shape 1125"/>
            <p:cNvSpPr/>
            <p:nvPr/>
          </p:nvSpPr>
          <p:spPr>
            <a:xfrm>
              <a:off x="4771366" y="2330388"/>
              <a:ext cx="1117801" cy="341472"/>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2300">
                  <a:solidFill>
                    <a:srgbClr val="FF2604"/>
                  </a:solidFill>
                  <a:latin typeface="Microsoft YaHei"/>
                  <a:ea typeface="Microsoft YaHei"/>
                  <a:cs typeface="Microsoft YaHei"/>
                  <a:sym typeface="Microsoft YaHei"/>
                </a:defRPr>
              </a:lvl1pPr>
            </a:lstStyle>
            <a:p>
              <a:r>
                <a:rPr b="1" dirty="0">
                  <a:solidFill>
                    <a:schemeClr val="tx1"/>
                  </a:solidFill>
                  <a:latin typeface="微软雅黑" panose="020B0503020204020204" pitchFamily="34" charset="-122"/>
                  <a:ea typeface="微软雅黑" panose="020B0503020204020204" pitchFamily="34" charset="-122"/>
                </a:rPr>
                <a:t>4倍</a:t>
              </a:r>
            </a:p>
          </p:txBody>
        </p:sp>
        <p:sp>
          <p:nvSpPr>
            <p:cNvPr id="57" name="Shape 1126"/>
            <p:cNvSpPr/>
            <p:nvPr/>
          </p:nvSpPr>
          <p:spPr>
            <a:xfrm>
              <a:off x="4860032" y="2689363"/>
              <a:ext cx="1505316" cy="66410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p>
              <a:pPr>
                <a:lnSpc>
                  <a:spcPct val="120000"/>
                </a:lnSpc>
                <a:defRPr sz="800">
                  <a:latin typeface="Microsoft YaHei"/>
                  <a:ea typeface="Microsoft YaHei"/>
                  <a:cs typeface="Microsoft YaHei"/>
                  <a:sym typeface="Microsoft YaHei"/>
                </a:defRPr>
              </a:pPr>
              <a:r>
                <a:rPr sz="1050" dirty="0">
                  <a:latin typeface="微软雅黑" panose="020B0503020204020204" pitchFamily="34" charset="-122"/>
                  <a:ea typeface="微软雅黑" panose="020B0503020204020204" pitchFamily="34" charset="-122"/>
                </a:rPr>
                <a:t>芝麻行业关注名单识别出的不良用户是该银行整体用户不良用户比例的4倍以上，可用于自动拒绝及贷后预警</a:t>
              </a:r>
              <a:r>
                <a:rPr dirty="0">
                  <a:latin typeface="微软雅黑" panose="020B0503020204020204" pitchFamily="34" charset="-122"/>
                  <a:ea typeface="微软雅黑" panose="020B0503020204020204" pitchFamily="34" charset="-122"/>
                </a:rPr>
                <a:t>。</a:t>
              </a:r>
            </a:p>
          </p:txBody>
        </p:sp>
        <p:sp>
          <p:nvSpPr>
            <p:cNvPr id="58" name="Shape 1122"/>
            <p:cNvSpPr/>
            <p:nvPr/>
          </p:nvSpPr>
          <p:spPr>
            <a:xfrm>
              <a:off x="4810460" y="3189607"/>
              <a:ext cx="2529848" cy="1"/>
            </a:xfrm>
            <a:prstGeom prst="line">
              <a:avLst/>
            </a:prstGeom>
            <a:noFill/>
            <a:ln w="6350" cap="flat">
              <a:solidFill>
                <a:schemeClr val="bg1">
                  <a:alpha val="30000"/>
                </a:schemeClr>
              </a:solidFill>
              <a:prstDash val="solid"/>
              <a:round/>
            </a:ln>
            <a:effectLst/>
          </p:spPr>
          <p:txBody>
            <a:bodyPr wrap="square" lIns="45719" tIns="45719" rIns="45719" bIns="45719" numCol="1" anchor="t">
              <a:noAutofit/>
            </a:bodyPr>
            <a:lstStyle/>
            <a:p>
              <a:endParaRPr>
                <a:latin typeface="微软雅黑" panose="020B0503020204020204" pitchFamily="34" charset="-122"/>
                <a:ea typeface="微软雅黑" panose="020B0503020204020204" pitchFamily="34" charset="-122"/>
              </a:endParaRPr>
            </a:p>
          </p:txBody>
        </p:sp>
      </p:grpSp>
      <p:sp>
        <p:nvSpPr>
          <p:cNvPr id="59" name="KSO_Shape"/>
          <p:cNvSpPr>
            <a:spLocks/>
          </p:cNvSpPr>
          <p:nvPr/>
        </p:nvSpPr>
        <p:spPr bwMode="auto">
          <a:xfrm>
            <a:off x="4710801" y="3540612"/>
            <a:ext cx="3651678" cy="3164788"/>
          </a:xfrm>
          <a:custGeom>
            <a:avLst/>
            <a:gdLst>
              <a:gd name="T0" fmla="*/ 1905000 w 1360"/>
              <a:gd name="T1" fmla="*/ 65651 h 1358"/>
              <a:gd name="T2" fmla="*/ 1703294 w 1360"/>
              <a:gd name="T3" fmla="*/ 205463 h 1358"/>
              <a:gd name="T4" fmla="*/ 1507191 w 1360"/>
              <a:gd name="T5" fmla="*/ 363512 h 1358"/>
              <a:gd name="T6" fmla="*/ 1318092 w 1360"/>
              <a:gd name="T7" fmla="*/ 538581 h 1358"/>
              <a:gd name="T8" fmla="*/ 1138798 w 1360"/>
              <a:gd name="T9" fmla="*/ 731887 h 1358"/>
              <a:gd name="T10" fmla="*/ 970710 w 1360"/>
              <a:gd name="T11" fmla="*/ 930055 h 1358"/>
              <a:gd name="T12" fmla="*/ 832037 w 1360"/>
              <a:gd name="T13" fmla="*/ 1130655 h 1358"/>
              <a:gd name="T14" fmla="*/ 715776 w 1360"/>
              <a:gd name="T15" fmla="*/ 1326392 h 1358"/>
              <a:gd name="T16" fmla="*/ 624728 w 1360"/>
              <a:gd name="T17" fmla="*/ 1520914 h 1358"/>
              <a:gd name="T18" fmla="*/ 525276 w 1360"/>
              <a:gd name="T19" fmla="*/ 1580486 h 1358"/>
              <a:gd name="T20" fmla="*/ 455239 w 1360"/>
              <a:gd name="T21" fmla="*/ 1627901 h 1358"/>
              <a:gd name="T22" fmla="*/ 417419 w 1360"/>
              <a:gd name="T23" fmla="*/ 1625469 h 1358"/>
              <a:gd name="T24" fmla="*/ 390805 w 1360"/>
              <a:gd name="T25" fmla="*/ 1551308 h 1358"/>
              <a:gd name="T26" fmla="*/ 336176 w 1360"/>
              <a:gd name="T27" fmla="*/ 1432163 h 1358"/>
              <a:gd name="T28" fmla="*/ 285750 w 1360"/>
              <a:gd name="T29" fmla="*/ 1322745 h 1358"/>
              <a:gd name="T30" fmla="*/ 239526 w 1360"/>
              <a:gd name="T31" fmla="*/ 1231563 h 1358"/>
              <a:gd name="T32" fmla="*/ 196103 w 1360"/>
              <a:gd name="T33" fmla="*/ 1158618 h 1358"/>
              <a:gd name="T34" fmla="*/ 155482 w 1360"/>
              <a:gd name="T35" fmla="*/ 1102693 h 1358"/>
              <a:gd name="T36" fmla="*/ 120463 w 1360"/>
              <a:gd name="T37" fmla="*/ 1061357 h 1358"/>
              <a:gd name="T38" fmla="*/ 81243 w 1360"/>
              <a:gd name="T39" fmla="*/ 1030963 h 1358"/>
              <a:gd name="T40" fmla="*/ 40621 w 1360"/>
              <a:gd name="T41" fmla="*/ 1011511 h 1358"/>
              <a:gd name="T42" fmla="*/ 0 w 1360"/>
              <a:gd name="T43" fmla="*/ 1003001 h 1358"/>
              <a:gd name="T44" fmla="*/ 53228 w 1360"/>
              <a:gd name="T45" fmla="*/ 960449 h 1358"/>
              <a:gd name="T46" fmla="*/ 107857 w 1360"/>
              <a:gd name="T47" fmla="*/ 930055 h 1358"/>
              <a:gd name="T48" fmla="*/ 152680 w 1360"/>
              <a:gd name="T49" fmla="*/ 914250 h 1358"/>
              <a:gd name="T50" fmla="*/ 198904 w 1360"/>
              <a:gd name="T51" fmla="*/ 906956 h 1358"/>
              <a:gd name="T52" fmla="*/ 257735 w 1360"/>
              <a:gd name="T53" fmla="*/ 925192 h 1358"/>
              <a:gd name="T54" fmla="*/ 323570 w 1360"/>
              <a:gd name="T55" fmla="*/ 979901 h 1358"/>
              <a:gd name="T56" fmla="*/ 388004 w 1360"/>
              <a:gd name="T57" fmla="*/ 1067436 h 1358"/>
              <a:gd name="T58" fmla="*/ 458040 w 1360"/>
              <a:gd name="T59" fmla="*/ 1191443 h 1358"/>
              <a:gd name="T60" fmla="*/ 572901 w 1360"/>
              <a:gd name="T61" fmla="*/ 1193875 h 1358"/>
              <a:gd name="T62" fmla="*/ 710173 w 1360"/>
              <a:gd name="T63" fmla="*/ 1000569 h 1358"/>
              <a:gd name="T64" fmla="*/ 861452 w 1360"/>
              <a:gd name="T65" fmla="*/ 813342 h 1358"/>
              <a:gd name="T66" fmla="*/ 1025338 w 1360"/>
              <a:gd name="T67" fmla="*/ 637057 h 1358"/>
              <a:gd name="T68" fmla="*/ 1203232 w 1360"/>
              <a:gd name="T69" fmla="*/ 468067 h 1358"/>
              <a:gd name="T70" fmla="*/ 1385327 w 1360"/>
              <a:gd name="T71" fmla="*/ 314881 h 1358"/>
              <a:gd name="T72" fmla="*/ 1574426 w 1360"/>
              <a:gd name="T73" fmla="*/ 175069 h 1358"/>
              <a:gd name="T74" fmla="*/ 1764926 w 1360"/>
              <a:gd name="T75" fmla="*/ 53493 h 1358"/>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Lst>
            <a:ahLst/>
            <a:cxnLst>
              <a:cxn ang="T76">
                <a:pos x="T0" y="T1"/>
              </a:cxn>
              <a:cxn ang="T77">
                <a:pos x="T2" y="T3"/>
              </a:cxn>
              <a:cxn ang="T78">
                <a:pos x="T4" y="T5"/>
              </a:cxn>
              <a:cxn ang="T79">
                <a:pos x="T6" y="T7"/>
              </a:cxn>
              <a:cxn ang="T80">
                <a:pos x="T8" y="T9"/>
              </a:cxn>
              <a:cxn ang="T81">
                <a:pos x="T10" y="T11"/>
              </a:cxn>
              <a:cxn ang="T82">
                <a:pos x="T12" y="T13"/>
              </a:cxn>
              <a:cxn ang="T83">
                <a:pos x="T14" y="T15"/>
              </a:cxn>
              <a:cxn ang="T84">
                <a:pos x="T16" y="T17"/>
              </a:cxn>
              <a:cxn ang="T85">
                <a:pos x="T18" y="T19"/>
              </a:cxn>
              <a:cxn ang="T86">
                <a:pos x="T20" y="T21"/>
              </a:cxn>
              <a:cxn ang="T87">
                <a:pos x="T22" y="T23"/>
              </a:cxn>
              <a:cxn ang="T88">
                <a:pos x="T24" y="T25"/>
              </a:cxn>
              <a:cxn ang="T89">
                <a:pos x="T26" y="T27"/>
              </a:cxn>
              <a:cxn ang="T90">
                <a:pos x="T28" y="T29"/>
              </a:cxn>
              <a:cxn ang="T91">
                <a:pos x="T30" y="T31"/>
              </a:cxn>
              <a:cxn ang="T92">
                <a:pos x="T32" y="T33"/>
              </a:cxn>
              <a:cxn ang="T93">
                <a:pos x="T34" y="T35"/>
              </a:cxn>
              <a:cxn ang="T94">
                <a:pos x="T36" y="T37"/>
              </a:cxn>
              <a:cxn ang="T95">
                <a:pos x="T38" y="T39"/>
              </a:cxn>
              <a:cxn ang="T96">
                <a:pos x="T40" y="T41"/>
              </a:cxn>
              <a:cxn ang="T97">
                <a:pos x="T42" y="T43"/>
              </a:cxn>
              <a:cxn ang="T98">
                <a:pos x="T44" y="T45"/>
              </a:cxn>
              <a:cxn ang="T99">
                <a:pos x="T46" y="T47"/>
              </a:cxn>
              <a:cxn ang="T100">
                <a:pos x="T48" y="T49"/>
              </a:cxn>
              <a:cxn ang="T101">
                <a:pos x="T50" y="T51"/>
              </a:cxn>
              <a:cxn ang="T102">
                <a:pos x="T52" y="T53"/>
              </a:cxn>
              <a:cxn ang="T103">
                <a:pos x="T54" y="T55"/>
              </a:cxn>
              <a:cxn ang="T104">
                <a:pos x="T56" y="T57"/>
              </a:cxn>
              <a:cxn ang="T105">
                <a:pos x="T58" y="T59"/>
              </a:cxn>
              <a:cxn ang="T106">
                <a:pos x="T60" y="T61"/>
              </a:cxn>
              <a:cxn ang="T107">
                <a:pos x="T62" y="T63"/>
              </a:cxn>
              <a:cxn ang="T108">
                <a:pos x="T64" y="T65"/>
              </a:cxn>
              <a:cxn ang="T109">
                <a:pos x="T66" y="T67"/>
              </a:cxn>
              <a:cxn ang="T110">
                <a:pos x="T68" y="T69"/>
              </a:cxn>
              <a:cxn ang="T111">
                <a:pos x="T70" y="T71"/>
              </a:cxn>
              <a:cxn ang="T112">
                <a:pos x="T72" y="T73"/>
              </a:cxn>
              <a:cxn ang="T113">
                <a:pos x="T74" y="T75"/>
              </a:cxn>
            </a:cxnLst>
            <a:rect l="0" t="0" r="r" b="b"/>
            <a:pathLst>
              <a:path w="1360" h="1358">
                <a:moveTo>
                  <a:pt x="1331" y="0"/>
                </a:moveTo>
                <a:lnTo>
                  <a:pt x="1360" y="54"/>
                </a:lnTo>
                <a:lnTo>
                  <a:pt x="1287" y="109"/>
                </a:lnTo>
                <a:lnTo>
                  <a:pt x="1216" y="169"/>
                </a:lnTo>
                <a:lnTo>
                  <a:pt x="1145" y="232"/>
                </a:lnTo>
                <a:lnTo>
                  <a:pt x="1076" y="299"/>
                </a:lnTo>
                <a:lnTo>
                  <a:pt x="1007" y="368"/>
                </a:lnTo>
                <a:lnTo>
                  <a:pt x="941" y="443"/>
                </a:lnTo>
                <a:lnTo>
                  <a:pt x="876" y="520"/>
                </a:lnTo>
                <a:lnTo>
                  <a:pt x="813" y="602"/>
                </a:lnTo>
                <a:lnTo>
                  <a:pt x="751" y="685"/>
                </a:lnTo>
                <a:lnTo>
                  <a:pt x="693" y="765"/>
                </a:lnTo>
                <a:lnTo>
                  <a:pt x="642" y="848"/>
                </a:lnTo>
                <a:lnTo>
                  <a:pt x="594" y="930"/>
                </a:lnTo>
                <a:lnTo>
                  <a:pt x="551" y="1011"/>
                </a:lnTo>
                <a:lnTo>
                  <a:pt x="511" y="1091"/>
                </a:lnTo>
                <a:lnTo>
                  <a:pt x="476" y="1172"/>
                </a:lnTo>
                <a:lnTo>
                  <a:pt x="446" y="1251"/>
                </a:lnTo>
                <a:lnTo>
                  <a:pt x="401" y="1281"/>
                </a:lnTo>
                <a:lnTo>
                  <a:pt x="375" y="1300"/>
                </a:lnTo>
                <a:lnTo>
                  <a:pt x="348" y="1320"/>
                </a:lnTo>
                <a:lnTo>
                  <a:pt x="325" y="1339"/>
                </a:lnTo>
                <a:lnTo>
                  <a:pt x="304" y="1358"/>
                </a:lnTo>
                <a:lnTo>
                  <a:pt x="298" y="1337"/>
                </a:lnTo>
                <a:lnTo>
                  <a:pt x="290" y="1310"/>
                </a:lnTo>
                <a:lnTo>
                  <a:pt x="279" y="1276"/>
                </a:lnTo>
                <a:lnTo>
                  <a:pt x="263" y="1237"/>
                </a:lnTo>
                <a:lnTo>
                  <a:pt x="240" y="1178"/>
                </a:lnTo>
                <a:lnTo>
                  <a:pt x="221" y="1132"/>
                </a:lnTo>
                <a:lnTo>
                  <a:pt x="204" y="1088"/>
                </a:lnTo>
                <a:lnTo>
                  <a:pt x="186" y="1049"/>
                </a:lnTo>
                <a:lnTo>
                  <a:pt x="171" y="1013"/>
                </a:lnTo>
                <a:lnTo>
                  <a:pt x="156" y="982"/>
                </a:lnTo>
                <a:lnTo>
                  <a:pt x="140" y="953"/>
                </a:lnTo>
                <a:lnTo>
                  <a:pt x="125" y="928"/>
                </a:lnTo>
                <a:lnTo>
                  <a:pt x="111" y="907"/>
                </a:lnTo>
                <a:lnTo>
                  <a:pt x="100" y="890"/>
                </a:lnTo>
                <a:lnTo>
                  <a:pt x="86" y="873"/>
                </a:lnTo>
                <a:lnTo>
                  <a:pt x="71" y="859"/>
                </a:lnTo>
                <a:lnTo>
                  <a:pt x="58" y="848"/>
                </a:lnTo>
                <a:lnTo>
                  <a:pt x="44" y="838"/>
                </a:lnTo>
                <a:lnTo>
                  <a:pt x="29" y="832"/>
                </a:lnTo>
                <a:lnTo>
                  <a:pt x="15" y="827"/>
                </a:lnTo>
                <a:lnTo>
                  <a:pt x="0" y="825"/>
                </a:lnTo>
                <a:lnTo>
                  <a:pt x="19" y="806"/>
                </a:lnTo>
                <a:lnTo>
                  <a:pt x="38" y="790"/>
                </a:lnTo>
                <a:lnTo>
                  <a:pt x="58" y="777"/>
                </a:lnTo>
                <a:lnTo>
                  <a:pt x="77" y="765"/>
                </a:lnTo>
                <a:lnTo>
                  <a:pt x="94" y="758"/>
                </a:lnTo>
                <a:lnTo>
                  <a:pt x="109" y="752"/>
                </a:lnTo>
                <a:lnTo>
                  <a:pt x="127" y="748"/>
                </a:lnTo>
                <a:lnTo>
                  <a:pt x="142" y="746"/>
                </a:lnTo>
                <a:lnTo>
                  <a:pt x="163" y="750"/>
                </a:lnTo>
                <a:lnTo>
                  <a:pt x="184" y="761"/>
                </a:lnTo>
                <a:lnTo>
                  <a:pt x="207" y="779"/>
                </a:lnTo>
                <a:lnTo>
                  <a:pt x="231" y="806"/>
                </a:lnTo>
                <a:lnTo>
                  <a:pt x="254" y="838"/>
                </a:lnTo>
                <a:lnTo>
                  <a:pt x="277" y="878"/>
                </a:lnTo>
                <a:lnTo>
                  <a:pt x="302" y="924"/>
                </a:lnTo>
                <a:lnTo>
                  <a:pt x="327" y="980"/>
                </a:lnTo>
                <a:lnTo>
                  <a:pt x="363" y="1063"/>
                </a:lnTo>
                <a:lnTo>
                  <a:pt x="409" y="982"/>
                </a:lnTo>
                <a:lnTo>
                  <a:pt x="457" y="901"/>
                </a:lnTo>
                <a:lnTo>
                  <a:pt x="507" y="823"/>
                </a:lnTo>
                <a:lnTo>
                  <a:pt x="561" y="744"/>
                </a:lnTo>
                <a:lnTo>
                  <a:pt x="615" y="669"/>
                </a:lnTo>
                <a:lnTo>
                  <a:pt x="672" y="596"/>
                </a:lnTo>
                <a:lnTo>
                  <a:pt x="732" y="524"/>
                </a:lnTo>
                <a:lnTo>
                  <a:pt x="795" y="453"/>
                </a:lnTo>
                <a:lnTo>
                  <a:pt x="859" y="385"/>
                </a:lnTo>
                <a:lnTo>
                  <a:pt x="924" y="320"/>
                </a:lnTo>
                <a:lnTo>
                  <a:pt x="989" y="259"/>
                </a:lnTo>
                <a:lnTo>
                  <a:pt x="1055" y="199"/>
                </a:lnTo>
                <a:lnTo>
                  <a:pt x="1124" y="144"/>
                </a:lnTo>
                <a:lnTo>
                  <a:pt x="1191" y="92"/>
                </a:lnTo>
                <a:lnTo>
                  <a:pt x="1260" y="44"/>
                </a:lnTo>
                <a:lnTo>
                  <a:pt x="1331" y="0"/>
                </a:lnTo>
                <a:close/>
              </a:path>
            </a:pathLst>
          </a:custGeom>
          <a:solidFill>
            <a:srgbClr val="FAC34E"/>
          </a:solidFill>
          <a:ln>
            <a:noFill/>
          </a:ln>
          <a:effectLst>
            <a:outerShdw dist="38100" dir="2700000" algn="tl" rotWithShape="0">
              <a:prstClr val="black">
                <a:alpha val="10000"/>
              </a:prstClr>
            </a:outerShdw>
          </a:effectLst>
          <a:extLst/>
        </p:spPr>
        <p:txBody>
          <a:bodyPr anchor="ctr" anchorCtr="1"/>
          <a:lstStyle/>
          <a:p>
            <a:pPr eaLnBrk="0" fontAlgn="base" hangingPunct="0">
              <a:spcBef>
                <a:spcPct val="0"/>
              </a:spcBef>
              <a:spcAft>
                <a:spcPct val="0"/>
              </a:spcAft>
            </a:pPr>
            <a:endParaRPr lang="zh-CN" altLang="en-US">
              <a:latin typeface="微软雅黑" panose="020B0503020204020204" pitchFamily="34" charset="-122"/>
              <a:ea typeface="微软雅黑" panose="020B0503020204020204" pitchFamily="34" charset="-122"/>
            </a:endParaRPr>
          </a:p>
        </p:txBody>
      </p:sp>
      <p:sp>
        <p:nvSpPr>
          <p:cNvPr id="60" name="矩形 59"/>
          <p:cNvSpPr/>
          <p:nvPr/>
        </p:nvSpPr>
        <p:spPr>
          <a:xfrm>
            <a:off x="4250640" y="4668523"/>
            <a:ext cx="4572000" cy="803297"/>
          </a:xfrm>
          <a:prstGeom prst="rect">
            <a:avLst/>
          </a:prstGeom>
        </p:spPr>
        <p:txBody>
          <a:bodyPr>
            <a:spAutoFit/>
          </a:bodyPr>
          <a:lstStyle/>
          <a:p>
            <a:pPr algn="r">
              <a:lnSpc>
                <a:spcPct val="120000"/>
              </a:lnSpc>
            </a:pPr>
            <a:r>
              <a:rPr lang="zh-CN" altLang="en-US" sz="1050" dirty="0">
                <a:latin typeface="微软雅黑" panose="020B0503020204020204" pitchFamily="34" charset="-122"/>
                <a:ea typeface="微软雅黑" panose="020B0503020204020204" pitchFamily="34" charset="-122"/>
              </a:rPr>
              <a:t>整体结果：</a:t>
            </a:r>
          </a:p>
          <a:p>
            <a:pPr algn="r">
              <a:lnSpc>
                <a:spcPct val="120000"/>
              </a:lnSpc>
            </a:pPr>
            <a:r>
              <a:rPr lang="zh-CN" altLang="en-US" sz="1400" b="1" dirty="0">
                <a:latin typeface="微软雅黑" panose="020B0503020204020204" pitchFamily="34" charset="-122"/>
                <a:ea typeface="微软雅黑" panose="020B0503020204020204" pitchFamily="34" charset="-122"/>
              </a:rPr>
              <a:t>提高审核通过率</a:t>
            </a:r>
            <a:r>
              <a:rPr lang="en-US" altLang="zh-CN" sz="1400" b="1" dirty="0">
                <a:latin typeface="微软雅黑" panose="020B0503020204020204" pitchFamily="34" charset="-122"/>
                <a:ea typeface="微软雅黑" panose="020B0503020204020204" pitchFamily="34" charset="-122"/>
              </a:rPr>
              <a:t>7</a:t>
            </a:r>
            <a:r>
              <a:rPr lang="zh-CN" altLang="en-US" sz="1400" b="1" dirty="0">
                <a:latin typeface="微软雅黑" panose="020B0503020204020204" pitchFamily="34" charset="-122"/>
                <a:ea typeface="微软雅黑" panose="020B0503020204020204" pitchFamily="34" charset="-122"/>
              </a:rPr>
              <a:t>％</a:t>
            </a:r>
          </a:p>
          <a:p>
            <a:pPr algn="r">
              <a:lnSpc>
                <a:spcPct val="120000"/>
              </a:lnSpc>
            </a:pPr>
            <a:r>
              <a:rPr lang="zh-CN" altLang="en-US" sz="1400" b="1" dirty="0">
                <a:latin typeface="微软雅黑" panose="020B0503020204020204" pitchFamily="34" charset="-122"/>
                <a:ea typeface="微软雅黑" panose="020B0503020204020204" pitchFamily="34" charset="-122"/>
              </a:rPr>
              <a:t>降低逾期率</a:t>
            </a:r>
            <a:r>
              <a:rPr lang="en-US" altLang="zh-CN" sz="1400" b="1" dirty="0">
                <a:latin typeface="微软雅黑" panose="020B0503020204020204" pitchFamily="34" charset="-122"/>
                <a:ea typeface="微软雅黑" panose="020B0503020204020204" pitchFamily="34" charset="-122"/>
              </a:rPr>
              <a:t>0.3</a:t>
            </a:r>
            <a:r>
              <a:rPr lang="zh-CN" altLang="en-US" sz="1400" b="1" dirty="0">
                <a:latin typeface="微软雅黑" panose="020B0503020204020204" pitchFamily="34" charset="-122"/>
                <a:ea typeface="微软雅黑" panose="020B0503020204020204" pitchFamily="34" charset="-122"/>
              </a:rPr>
              <a:t>个百分点</a:t>
            </a:r>
          </a:p>
        </p:txBody>
      </p:sp>
    </p:spTree>
    <p:extLst>
      <p:ext uri="{BB962C8B-B14F-4D97-AF65-F5344CB8AC3E}">
        <p14:creationId xmlns:p14="http://schemas.microsoft.com/office/powerpoint/2010/main" val="17164273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4294967295"/>
          </p:nvPr>
        </p:nvSpPr>
        <p:spPr>
          <a:xfrm>
            <a:off x="683568" y="1340768"/>
            <a:ext cx="8229600" cy="4968875"/>
          </a:xfrm>
        </p:spPr>
        <p:txBody>
          <a:bodyPr/>
          <a:lstStyle/>
          <a:p>
            <a:pPr marL="0" indent="0">
              <a:buNone/>
            </a:pPr>
            <a:r>
              <a:rPr lang="en-US" altLang="zh-CN" sz="2400" dirty="0"/>
              <a:t>	</a:t>
            </a:r>
            <a:r>
              <a:rPr lang="zh-CN" altLang="en-US" sz="2400" dirty="0"/>
              <a:t>芝麻信用评分越高的群体，整体逾期率越低</a:t>
            </a:r>
          </a:p>
        </p:txBody>
      </p:sp>
      <p:graphicFrame>
        <p:nvGraphicFramePr>
          <p:cNvPr id="4" name="Chart 1143"/>
          <p:cNvGraphicFramePr/>
          <p:nvPr>
            <p:extLst/>
          </p:nvPr>
        </p:nvGraphicFramePr>
        <p:xfrm>
          <a:off x="1619672" y="2348880"/>
          <a:ext cx="5934536" cy="2565191"/>
        </p:xfrm>
        <a:graphic>
          <a:graphicData uri="http://schemas.openxmlformats.org/drawingml/2006/chart">
            <c:chart xmlns:c="http://schemas.openxmlformats.org/drawingml/2006/chart" xmlns:r="http://schemas.openxmlformats.org/officeDocument/2006/relationships" r:id="rId2"/>
          </a:graphicData>
        </a:graphic>
      </p:graphicFrame>
      <p:sp>
        <p:nvSpPr>
          <p:cNvPr id="5" name="Shape 1145"/>
          <p:cNvSpPr/>
          <p:nvPr/>
        </p:nvSpPr>
        <p:spPr>
          <a:xfrm>
            <a:off x="6499905" y="2285723"/>
            <a:ext cx="1117209" cy="184664"/>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45719" tIns="45719" rIns="45719" bIns="45719" numCol="1" anchor="t">
            <a:spAutoFit/>
          </a:bodyPr>
          <a:lstStyle>
            <a:lvl1pPr>
              <a:defRPr sz="600">
                <a:solidFill>
                  <a:srgbClr val="01B0F0"/>
                </a:solidFill>
                <a:latin typeface="Microsoft YaHei"/>
                <a:ea typeface="Microsoft YaHei"/>
                <a:cs typeface="Microsoft YaHei"/>
                <a:sym typeface="Microsoft YaHei"/>
              </a:defRPr>
            </a:lvl1pPr>
          </a:lstStyle>
          <a:p>
            <a:pPr algn="r"/>
            <a:r>
              <a:rPr dirty="0">
                <a:solidFill>
                  <a:schemeClr val="tx1"/>
                </a:solidFill>
                <a:latin typeface="微软雅黑" panose="020B0503020204020204" pitchFamily="34" charset="-122"/>
                <a:ea typeface="微软雅黑" panose="020B0503020204020204" pitchFamily="34" charset="-122"/>
                <a:cs typeface="Microsoft YaHei" charset="0"/>
              </a:rPr>
              <a:t>30天以上逾期率</a:t>
            </a:r>
          </a:p>
        </p:txBody>
      </p:sp>
      <p:sp>
        <p:nvSpPr>
          <p:cNvPr id="7" name="标题 1"/>
          <p:cNvSpPr>
            <a:spLocks noGrp="1"/>
          </p:cNvSpPr>
          <p:nvPr>
            <p:ph type="title"/>
          </p:nvPr>
        </p:nvSpPr>
        <p:spPr>
          <a:xfrm>
            <a:off x="1042988" y="188913"/>
            <a:ext cx="7058025" cy="719137"/>
          </a:xfrm>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p>
        </p:txBody>
      </p:sp>
    </p:spTree>
    <p:extLst>
      <p:ext uri="{BB962C8B-B14F-4D97-AF65-F5344CB8AC3E}">
        <p14:creationId xmlns:p14="http://schemas.microsoft.com/office/powerpoint/2010/main" val="8460026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6002" name="Picture 2" descr="http://images.dtcj.com/DTCJ/6c42263a3c17ba5f9c552ca7c7dd2cf2c71215651197ce18461fca82f398c133.jpg?width=687&amp;height=730"/>
          <p:cNvPicPr>
            <a:picLocks noChangeAspect="1" noChangeArrowheads="1"/>
          </p:cNvPicPr>
          <p:nvPr/>
        </p:nvPicPr>
        <p:blipFill>
          <a:blip r:embed="rId2"/>
          <a:srcRect/>
          <a:stretch>
            <a:fillRect/>
          </a:stretch>
        </p:blipFill>
        <p:spPr bwMode="auto">
          <a:xfrm>
            <a:off x="2771800" y="-315416"/>
            <a:ext cx="6543675" cy="6953250"/>
          </a:xfrm>
          <a:prstGeom prst="rect">
            <a:avLst/>
          </a:prstGeom>
          <a:noFill/>
        </p:spPr>
      </p:pic>
      <p:sp>
        <p:nvSpPr>
          <p:cNvPr id="3" name="内容占位符 2"/>
          <p:cNvSpPr>
            <a:spLocks noGrp="1"/>
          </p:cNvSpPr>
          <p:nvPr>
            <p:ph idx="4294967295"/>
          </p:nvPr>
        </p:nvSpPr>
        <p:spPr>
          <a:xfrm>
            <a:off x="521804" y="1340768"/>
            <a:ext cx="4499992" cy="5040312"/>
          </a:xfrm>
        </p:spPr>
        <p:txBody>
          <a:bodyPr/>
          <a:lstStyle/>
          <a:p>
            <a:pPr marL="0" indent="0">
              <a:buNone/>
            </a:pPr>
            <a:r>
              <a:rPr lang="en-US" altLang="zh-CN" sz="2400" dirty="0">
                <a:latin typeface="+mn-ea"/>
              </a:rPr>
              <a:t>ZestFinance</a:t>
            </a:r>
            <a:r>
              <a:rPr lang="zh-CN" altLang="en-US" sz="2400" dirty="0">
                <a:latin typeface="+mn-ea"/>
              </a:rPr>
              <a:t>的信用模型</a:t>
            </a:r>
            <a:endParaRPr lang="en-US" altLang="zh-CN" sz="2400" dirty="0">
              <a:latin typeface="+mn-ea"/>
            </a:endParaRPr>
          </a:p>
          <a:p>
            <a:pPr marL="0" indent="0">
              <a:buNone/>
            </a:pPr>
            <a:endParaRPr lang="en-US" altLang="zh-CN" sz="2400" dirty="0">
              <a:latin typeface="+mn-ea"/>
            </a:endParaRPr>
          </a:p>
          <a:p>
            <a:pPr marL="0" indent="0">
              <a:buNone/>
            </a:pPr>
            <a:endParaRPr lang="en-US" altLang="zh-CN" sz="2400" dirty="0">
              <a:latin typeface="+mn-ea"/>
            </a:endParaRPr>
          </a:p>
          <a:p>
            <a:pPr marL="0" indent="0">
              <a:buNone/>
            </a:pPr>
            <a:endParaRPr lang="en-US" altLang="zh-CN" sz="2400" dirty="0">
              <a:latin typeface="+mn-ea"/>
            </a:endParaRPr>
          </a:p>
          <a:p>
            <a:pPr marL="0" indent="0">
              <a:buNone/>
            </a:pPr>
            <a:endParaRPr lang="en-US" altLang="zh-CN" sz="2400" dirty="0">
              <a:latin typeface="+mn-ea"/>
            </a:endParaRPr>
          </a:p>
          <a:p>
            <a:pPr marL="0" indent="0">
              <a:buNone/>
            </a:pPr>
            <a:endParaRPr lang="en-US" altLang="zh-CN" sz="2400" dirty="0">
              <a:latin typeface="+mn-ea"/>
            </a:endParaRPr>
          </a:p>
          <a:p>
            <a:pPr marL="0" indent="0">
              <a:buNone/>
            </a:pPr>
            <a:r>
              <a:rPr lang="zh-CN" altLang="en-US" sz="2400" dirty="0">
                <a:latin typeface="+mn-ea"/>
              </a:rPr>
              <a:t>京东金融关注到了自己信用体系短板，为了能做到“差异化授信”，</a:t>
            </a:r>
            <a:r>
              <a:rPr lang="en-US" altLang="zh-CN" sz="2400" dirty="0">
                <a:latin typeface="+mn-ea"/>
              </a:rPr>
              <a:t>2015</a:t>
            </a:r>
            <a:r>
              <a:rPr lang="zh-CN" altLang="en-US" sz="2400" dirty="0">
                <a:latin typeface="+mn-ea"/>
              </a:rPr>
              <a:t>年</a:t>
            </a:r>
            <a:r>
              <a:rPr lang="en-US" altLang="zh-CN" sz="2400" dirty="0">
                <a:latin typeface="+mn-ea"/>
              </a:rPr>
              <a:t>6</a:t>
            </a:r>
            <a:r>
              <a:rPr lang="zh-CN" altLang="en-US" sz="2400" dirty="0">
                <a:latin typeface="+mn-ea"/>
              </a:rPr>
              <a:t>月，京东投资了</a:t>
            </a:r>
            <a:r>
              <a:rPr lang="en-US" altLang="zh-CN" sz="2400" dirty="0">
                <a:latin typeface="+mn-ea"/>
              </a:rPr>
              <a:t>ZestFinance</a:t>
            </a:r>
            <a:r>
              <a:rPr lang="zh-CN" altLang="en-US" sz="2400" dirty="0">
                <a:latin typeface="+mn-ea"/>
              </a:rPr>
              <a:t>。双方还宣布成立名为</a:t>
            </a:r>
            <a:r>
              <a:rPr lang="en-US" altLang="zh-CN" sz="2400" dirty="0">
                <a:latin typeface="+mn-ea"/>
              </a:rPr>
              <a:t>JD-ZestFinanceGaia</a:t>
            </a:r>
            <a:r>
              <a:rPr lang="zh-CN" altLang="en-US" sz="2400" dirty="0">
                <a:latin typeface="+mn-ea"/>
              </a:rPr>
              <a:t>的合资公司。</a:t>
            </a:r>
          </a:p>
        </p:txBody>
      </p:sp>
    </p:spTree>
    <p:extLst>
      <p:ext uri="{BB962C8B-B14F-4D97-AF65-F5344CB8AC3E}">
        <p14:creationId xmlns:p14="http://schemas.microsoft.com/office/powerpoint/2010/main" val="27702604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p>
        </p:txBody>
      </p:sp>
      <p:sp>
        <p:nvSpPr>
          <p:cNvPr id="3" name="内容占位符 2"/>
          <p:cNvSpPr>
            <a:spLocks noGrp="1"/>
          </p:cNvSpPr>
          <p:nvPr>
            <p:ph idx="4294967295"/>
          </p:nvPr>
        </p:nvSpPr>
        <p:spPr>
          <a:xfrm>
            <a:off x="179512" y="1196851"/>
            <a:ext cx="7924800" cy="4968875"/>
          </a:xfrm>
        </p:spPr>
        <p:txBody>
          <a:bodyPr/>
          <a:lstStyle/>
          <a:p>
            <a:pPr marL="0" indent="0">
              <a:buNone/>
            </a:pPr>
            <a:r>
              <a:rPr lang="zh-CN" altLang="en-US" sz="2400" dirty="0">
                <a:latin typeface="+mn-ea"/>
              </a:rPr>
              <a:t>智能客服机器人：</a:t>
            </a:r>
            <a:endParaRPr lang="en-US" altLang="zh-CN" sz="2400" dirty="0">
              <a:latin typeface="+mn-ea"/>
            </a:endParaRPr>
          </a:p>
          <a:p>
            <a:pPr marL="0" indent="0">
              <a:buNone/>
            </a:pPr>
            <a:endParaRPr lang="en-US" altLang="zh-CN" sz="2400" dirty="0">
              <a:latin typeface="+mn-ea"/>
            </a:endParaRPr>
          </a:p>
          <a:p>
            <a:pPr marL="0" indent="0">
              <a:buNone/>
            </a:pPr>
            <a:r>
              <a:rPr lang="zh-CN" altLang="en-US" sz="2400" dirty="0" smtClean="0">
                <a:latin typeface="+mn-ea"/>
              </a:rPr>
              <a:t>在</a:t>
            </a:r>
            <a:r>
              <a:rPr lang="en-US" altLang="zh-CN" sz="2400" dirty="0">
                <a:latin typeface="+mn-ea"/>
              </a:rPr>
              <a:t>2015</a:t>
            </a:r>
            <a:r>
              <a:rPr lang="zh-CN" altLang="en-US" sz="2400" dirty="0">
                <a:latin typeface="+mn-ea"/>
              </a:rPr>
              <a:t>年“双</a:t>
            </a:r>
            <a:r>
              <a:rPr lang="en-US" altLang="zh-CN" sz="2400" dirty="0">
                <a:latin typeface="+mn-ea"/>
              </a:rPr>
              <a:t>11</a:t>
            </a:r>
            <a:r>
              <a:rPr lang="zh-CN" altLang="en-US" sz="2400" dirty="0">
                <a:latin typeface="+mn-ea"/>
              </a:rPr>
              <a:t>”蚂蚁金服的智能客服机器人可以替代人工</a:t>
            </a:r>
            <a:r>
              <a:rPr lang="en-US" altLang="zh-CN" sz="2400" dirty="0">
                <a:latin typeface="+mn-ea"/>
              </a:rPr>
              <a:t>95%</a:t>
            </a:r>
            <a:r>
              <a:rPr lang="zh-CN" altLang="en-US" sz="2400" dirty="0">
                <a:latin typeface="+mn-ea"/>
              </a:rPr>
              <a:t>的工作量，准确率达到</a:t>
            </a:r>
            <a:r>
              <a:rPr lang="en-US" altLang="zh-CN" sz="2400" dirty="0">
                <a:latin typeface="+mn-ea"/>
              </a:rPr>
              <a:t>100%</a:t>
            </a:r>
          </a:p>
          <a:p>
            <a:pPr marL="0" indent="0">
              <a:buNone/>
            </a:pPr>
            <a:endParaRPr lang="en-US" altLang="zh-CN" sz="2400" dirty="0">
              <a:latin typeface="+mn-ea"/>
            </a:endParaRPr>
          </a:p>
          <a:p>
            <a:pPr marL="0" indent="0">
              <a:buNone/>
            </a:pPr>
            <a:endParaRPr lang="zh-CN" altLang="en-US" sz="2400" dirty="0">
              <a:latin typeface="+mn-ea"/>
            </a:endParaRPr>
          </a:p>
        </p:txBody>
      </p:sp>
      <p:pic>
        <p:nvPicPr>
          <p:cNvPr id="236545" name="Picture 1" descr="C:\Users\my\AppData\Roaming\Tencent\Users\1304765153\QQ\WinTemp\RichOle\WC)U6XA@XYGF$`NU7Q6@(SE.png"/>
          <p:cNvPicPr>
            <a:picLocks noChangeAspect="1" noChangeArrowheads="1"/>
          </p:cNvPicPr>
          <p:nvPr/>
        </p:nvPicPr>
        <p:blipFill>
          <a:blip r:embed="rId2"/>
          <a:srcRect/>
          <a:stretch>
            <a:fillRect/>
          </a:stretch>
        </p:blipFill>
        <p:spPr bwMode="auto">
          <a:xfrm>
            <a:off x="6043092" y="2924944"/>
            <a:ext cx="2887980" cy="1872208"/>
          </a:xfrm>
          <a:prstGeom prst="rect">
            <a:avLst/>
          </a:prstGeom>
          <a:noFill/>
        </p:spPr>
      </p:pic>
      <p:pic>
        <p:nvPicPr>
          <p:cNvPr id="236546" name="Picture 2" descr="C:\Users\my\AppData\Roaming\Tencent\Users\1304765153\QQ\WinTemp\RichOle\{~(R[BZL~SHY]O]]F4[9828.png"/>
          <p:cNvPicPr>
            <a:picLocks noChangeAspect="1" noChangeArrowheads="1"/>
          </p:cNvPicPr>
          <p:nvPr/>
        </p:nvPicPr>
        <p:blipFill>
          <a:blip r:embed="rId3"/>
          <a:srcRect/>
          <a:stretch>
            <a:fillRect/>
          </a:stretch>
        </p:blipFill>
        <p:spPr bwMode="auto">
          <a:xfrm>
            <a:off x="395536" y="2924944"/>
            <a:ext cx="5647556" cy="3227966"/>
          </a:xfrm>
          <a:prstGeom prst="rect">
            <a:avLst/>
          </a:prstGeom>
          <a:noFill/>
        </p:spPr>
      </p:pic>
      <p:pic>
        <p:nvPicPr>
          <p:cNvPr id="236548" name="Picture 4" descr="C:\Users\my\AppData\Roaming\Tencent\Users\1304765153\QQ\WinTemp\RichOle\]D6RQ7@%9YZ)WQNU7KSFC}N.png"/>
          <p:cNvPicPr>
            <a:picLocks noChangeAspect="1" noChangeArrowheads="1"/>
          </p:cNvPicPr>
          <p:nvPr/>
        </p:nvPicPr>
        <p:blipFill>
          <a:blip r:embed="rId4"/>
          <a:srcRect/>
          <a:stretch>
            <a:fillRect/>
          </a:stretch>
        </p:blipFill>
        <p:spPr bwMode="auto">
          <a:xfrm>
            <a:off x="539552" y="5445224"/>
            <a:ext cx="1381125" cy="704850"/>
          </a:xfrm>
          <a:prstGeom prst="rect">
            <a:avLst/>
          </a:prstGeom>
          <a:noFill/>
        </p:spPr>
      </p:pic>
      <p:pic>
        <p:nvPicPr>
          <p:cNvPr id="4" name="图片 3"/>
          <p:cNvPicPr>
            <a:picLocks noChangeAspect="1"/>
          </p:cNvPicPr>
          <p:nvPr/>
        </p:nvPicPr>
        <p:blipFill>
          <a:blip r:embed="rId5"/>
          <a:stretch>
            <a:fillRect/>
          </a:stretch>
        </p:blipFill>
        <p:spPr>
          <a:xfrm>
            <a:off x="5937088" y="4829532"/>
            <a:ext cx="3099988" cy="1768984"/>
          </a:xfrm>
          <a:prstGeom prst="rect">
            <a:avLst/>
          </a:prstGeom>
        </p:spPr>
      </p:pic>
    </p:spTree>
    <p:extLst>
      <p:ext uri="{BB962C8B-B14F-4D97-AF65-F5344CB8AC3E}">
        <p14:creationId xmlns:p14="http://schemas.microsoft.com/office/powerpoint/2010/main" val="232174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智能客服机器人的优势</a:t>
            </a:r>
          </a:p>
        </p:txBody>
      </p:sp>
      <p:pic>
        <p:nvPicPr>
          <p:cNvPr id="4" name="Picture 9" descr="C:\Users\my\Desktop\经管纪老师演讲PPT材料\92305379_22.jpeg"/>
          <p:cNvPicPr>
            <a:picLocks noChangeAspect="1" noChangeArrowheads="1"/>
          </p:cNvPicPr>
          <p:nvPr/>
        </p:nvPicPr>
        <p:blipFill>
          <a:blip r:embed="rId2"/>
          <a:srcRect t="3600" r="2666"/>
          <a:stretch>
            <a:fillRect/>
          </a:stretch>
        </p:blipFill>
        <p:spPr bwMode="auto">
          <a:xfrm>
            <a:off x="-28617" y="1340768"/>
            <a:ext cx="9188507" cy="4824536"/>
          </a:xfrm>
          <a:prstGeom prst="rect">
            <a:avLst/>
          </a:prstGeom>
          <a:noFill/>
        </p:spPr>
      </p:pic>
    </p:spTree>
    <p:extLst>
      <p:ext uri="{BB962C8B-B14F-4D97-AF65-F5344CB8AC3E}">
        <p14:creationId xmlns:p14="http://schemas.microsoft.com/office/powerpoint/2010/main" val="18427868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p>
        </p:txBody>
      </p:sp>
      <p:sp>
        <p:nvSpPr>
          <p:cNvPr id="3" name="内容占位符 2"/>
          <p:cNvSpPr>
            <a:spLocks noGrp="1"/>
          </p:cNvSpPr>
          <p:nvPr>
            <p:ph idx="4294967295"/>
          </p:nvPr>
        </p:nvSpPr>
        <p:spPr>
          <a:xfrm>
            <a:off x="179512" y="1196752"/>
            <a:ext cx="7924800" cy="4968875"/>
          </a:xfrm>
        </p:spPr>
        <p:txBody>
          <a:bodyPr/>
          <a:lstStyle/>
          <a:p>
            <a:pPr marL="0" indent="0">
              <a:buNone/>
            </a:pPr>
            <a:r>
              <a:rPr lang="zh-CN" altLang="en-US" dirty="0"/>
              <a:t>自动财务报表分析</a:t>
            </a:r>
          </a:p>
        </p:txBody>
      </p:sp>
      <p:pic>
        <p:nvPicPr>
          <p:cNvPr id="201730" name="Picture 2" descr="C:\Users\my\AppData\Roaming\Tencent\Users\1304765153\QQ\WinTemp\RichOle\_LS9PYO$W1ZI%KNEQK0GZ(J.png"/>
          <p:cNvPicPr>
            <a:picLocks noChangeAspect="1" noChangeArrowheads="1"/>
          </p:cNvPicPr>
          <p:nvPr/>
        </p:nvPicPr>
        <p:blipFill>
          <a:blip r:embed="rId2"/>
          <a:srcRect/>
          <a:stretch>
            <a:fillRect/>
          </a:stretch>
        </p:blipFill>
        <p:spPr bwMode="auto">
          <a:xfrm>
            <a:off x="2322550" y="3484627"/>
            <a:ext cx="4610100" cy="3238500"/>
          </a:xfrm>
          <a:prstGeom prst="rect">
            <a:avLst/>
          </a:prstGeom>
          <a:noFill/>
        </p:spPr>
      </p:pic>
      <p:sp>
        <p:nvSpPr>
          <p:cNvPr id="5" name="文本框 4"/>
          <p:cNvSpPr txBox="1"/>
          <p:nvPr/>
        </p:nvSpPr>
        <p:spPr>
          <a:xfrm>
            <a:off x="611560" y="1787332"/>
            <a:ext cx="7848872" cy="1200329"/>
          </a:xfrm>
          <a:prstGeom prst="rect">
            <a:avLst/>
          </a:prstGeom>
          <a:noFill/>
        </p:spPr>
        <p:txBody>
          <a:bodyPr wrap="square" rtlCol="0">
            <a:spAutoFit/>
          </a:bodyPr>
          <a:lstStyle/>
          <a:p>
            <a:pPr fontAlgn="base">
              <a:spcBef>
                <a:spcPct val="20000"/>
              </a:spcBef>
              <a:spcAft>
                <a:spcPct val="0"/>
              </a:spcAft>
              <a:buClr>
                <a:srgbClr val="C00000"/>
              </a:buClr>
              <a:buSzPct val="90000"/>
            </a:pPr>
            <a:r>
              <a:rPr lang="zh-CN" altLang="en-US" sz="2400" dirty="0">
                <a:latin typeface="+mn-ea"/>
              </a:rPr>
              <a:t>通过智能化手段自动收集、整理企业财务会计报告中的有关数据，并结合其他有关补充信息，对企业的财务状况、经营成果和现金流量情况进行综合比较和</a:t>
            </a:r>
            <a:r>
              <a:rPr lang="zh-CN" altLang="en-US" sz="2400" dirty="0" smtClean="0">
                <a:latin typeface="+mn-ea"/>
              </a:rPr>
              <a:t>评价。</a:t>
            </a:r>
            <a:endParaRPr lang="zh-CN" altLang="en-US" sz="2400" dirty="0">
              <a:latin typeface="+mn-ea"/>
            </a:endParaRPr>
          </a:p>
        </p:txBody>
      </p:sp>
    </p:spTree>
    <p:extLst>
      <p:ext uri="{BB962C8B-B14F-4D97-AF65-F5344CB8AC3E}">
        <p14:creationId xmlns:p14="http://schemas.microsoft.com/office/powerpoint/2010/main" val="50043982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8594" name="Picture 2"/>
          <p:cNvPicPr>
            <a:picLocks noChangeAspect="1" noChangeArrowheads="1"/>
          </p:cNvPicPr>
          <p:nvPr/>
        </p:nvPicPr>
        <p:blipFill>
          <a:blip r:embed="rId2"/>
          <a:srcRect/>
          <a:stretch>
            <a:fillRect/>
          </a:stretch>
        </p:blipFill>
        <p:spPr bwMode="auto">
          <a:xfrm>
            <a:off x="5292080" y="2492896"/>
            <a:ext cx="3851920" cy="4103714"/>
          </a:xfrm>
          <a:prstGeom prst="rect">
            <a:avLst/>
          </a:prstGeom>
          <a:noFill/>
          <a:ln w="9525">
            <a:noFill/>
            <a:miter lim="800000"/>
            <a:headEnd/>
            <a:tailEnd/>
          </a:ln>
        </p:spPr>
      </p:pic>
      <p:pic>
        <p:nvPicPr>
          <p:cNvPr id="238596" name="Picture 4"/>
          <p:cNvPicPr>
            <a:picLocks noChangeAspect="1" noChangeArrowheads="1"/>
          </p:cNvPicPr>
          <p:nvPr/>
        </p:nvPicPr>
        <p:blipFill>
          <a:blip r:embed="rId3"/>
          <a:srcRect/>
          <a:stretch>
            <a:fillRect/>
          </a:stretch>
        </p:blipFill>
        <p:spPr bwMode="auto">
          <a:xfrm>
            <a:off x="6084168" y="2114550"/>
            <a:ext cx="2343150" cy="4743450"/>
          </a:xfrm>
          <a:prstGeom prst="rect">
            <a:avLst/>
          </a:prstGeom>
          <a:noFill/>
          <a:ln w="9525">
            <a:noFill/>
            <a:miter lim="800000"/>
            <a:headEnd/>
            <a:tailEnd/>
          </a:ln>
        </p:spPr>
      </p:pic>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p>
        </p:txBody>
      </p:sp>
      <p:sp>
        <p:nvSpPr>
          <p:cNvPr id="3" name="内容占位符 2"/>
          <p:cNvSpPr>
            <a:spLocks noGrp="1"/>
          </p:cNvSpPr>
          <p:nvPr>
            <p:ph idx="4294967295"/>
          </p:nvPr>
        </p:nvSpPr>
        <p:spPr>
          <a:xfrm>
            <a:off x="319013" y="1181882"/>
            <a:ext cx="7924800" cy="4968875"/>
          </a:xfrm>
        </p:spPr>
        <p:txBody>
          <a:bodyPr/>
          <a:lstStyle/>
          <a:p>
            <a:pPr>
              <a:buNone/>
            </a:pPr>
            <a:r>
              <a:rPr lang="zh-CN" altLang="en-US" sz="2400" dirty="0"/>
              <a:t>金融产品或服务的个性化推荐，以及优质潜在客户的寻找 </a:t>
            </a:r>
          </a:p>
          <a:p>
            <a:r>
              <a:rPr lang="zh-CN" altLang="en-US" sz="2400" dirty="0"/>
              <a:t>如根据用户特征及过往消费</a:t>
            </a:r>
            <a:r>
              <a:rPr lang="en-US" altLang="zh-CN" sz="2400" dirty="0"/>
              <a:t>/</a:t>
            </a:r>
            <a:r>
              <a:rPr lang="zh-CN" altLang="en-US" sz="2400" dirty="0"/>
              <a:t>借贷行为，为其推荐产品或服务，满足客户的个性化需求。 </a:t>
            </a:r>
          </a:p>
          <a:p>
            <a:r>
              <a:rPr lang="zh-CN" altLang="en-US" sz="2400" dirty="0"/>
              <a:t>丰富的数据</a:t>
            </a:r>
            <a:r>
              <a:rPr lang="en-US" altLang="zh-CN" sz="2400" dirty="0"/>
              <a:t>: </a:t>
            </a:r>
            <a:r>
              <a:rPr lang="zh-CN" altLang="en-US" sz="2400" dirty="0"/>
              <a:t>巨大优势</a:t>
            </a:r>
            <a:endParaRPr lang="en-US" altLang="zh-CN" sz="2400" dirty="0"/>
          </a:p>
          <a:p>
            <a:r>
              <a:rPr lang="zh-CN" altLang="en-US" sz="2400" dirty="0"/>
              <a:t>挑战：多个数据源融合 </a:t>
            </a:r>
          </a:p>
          <a:p>
            <a:endParaRPr lang="zh-CN" altLang="en-US" sz="2400" dirty="0"/>
          </a:p>
        </p:txBody>
      </p:sp>
      <p:pic>
        <p:nvPicPr>
          <p:cNvPr id="238595" name="Picture 3"/>
          <p:cNvPicPr>
            <a:picLocks noChangeAspect="1" noChangeArrowheads="1"/>
          </p:cNvPicPr>
          <p:nvPr/>
        </p:nvPicPr>
        <p:blipFill>
          <a:blip r:embed="rId4"/>
          <a:srcRect/>
          <a:stretch>
            <a:fillRect/>
          </a:stretch>
        </p:blipFill>
        <p:spPr bwMode="auto">
          <a:xfrm>
            <a:off x="6228184" y="2708920"/>
            <a:ext cx="2023517" cy="3562182"/>
          </a:xfrm>
          <a:prstGeom prst="rect">
            <a:avLst/>
          </a:prstGeom>
          <a:noFill/>
          <a:ln w="9525">
            <a:noFill/>
            <a:miter lim="800000"/>
            <a:headEnd/>
            <a:tailEnd/>
          </a:ln>
        </p:spPr>
      </p:pic>
      <p:pic>
        <p:nvPicPr>
          <p:cNvPr id="238597" name="Picture 5" descr="C:\Users\my\AppData\Roaming\Tencent\Users\1304765153\QQ\WinTemp\RichOle\Z6(G777@CS@JCRFOIH2N}DJ.png"/>
          <p:cNvPicPr>
            <a:picLocks noChangeAspect="1" noChangeArrowheads="1"/>
          </p:cNvPicPr>
          <p:nvPr/>
        </p:nvPicPr>
        <p:blipFill>
          <a:blip r:embed="rId5"/>
          <a:srcRect/>
          <a:stretch>
            <a:fillRect/>
          </a:stretch>
        </p:blipFill>
        <p:spPr bwMode="auto">
          <a:xfrm>
            <a:off x="0" y="3861048"/>
            <a:ext cx="5219700" cy="2409825"/>
          </a:xfrm>
          <a:prstGeom prst="rect">
            <a:avLst/>
          </a:prstGeom>
          <a:noFill/>
        </p:spPr>
      </p:pic>
    </p:spTree>
    <p:extLst>
      <p:ext uri="{BB962C8B-B14F-4D97-AF65-F5344CB8AC3E}">
        <p14:creationId xmlns:p14="http://schemas.microsoft.com/office/powerpoint/2010/main" val="134610989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p>
        </p:txBody>
      </p:sp>
      <p:sp>
        <p:nvSpPr>
          <p:cNvPr id="3" name="内容占位符 2"/>
          <p:cNvSpPr>
            <a:spLocks noGrp="1"/>
          </p:cNvSpPr>
          <p:nvPr>
            <p:ph idx="4294967295"/>
          </p:nvPr>
        </p:nvSpPr>
        <p:spPr>
          <a:xfrm>
            <a:off x="179512" y="1124744"/>
            <a:ext cx="8229600" cy="5040312"/>
          </a:xfrm>
        </p:spPr>
        <p:txBody>
          <a:bodyPr/>
          <a:lstStyle/>
          <a:p>
            <a:pPr>
              <a:buNone/>
            </a:pPr>
            <a:r>
              <a:rPr lang="zh-CN" altLang="en-US" sz="2400" dirty="0">
                <a:latin typeface="+mn-ea"/>
              </a:rPr>
              <a:t>保险费智能化定价：</a:t>
            </a:r>
            <a:endParaRPr lang="en-US" altLang="zh-CN" sz="2400" dirty="0">
              <a:latin typeface="+mn-ea"/>
            </a:endParaRPr>
          </a:p>
          <a:p>
            <a:pPr marL="0" indent="0">
              <a:buNone/>
            </a:pPr>
            <a:r>
              <a:rPr lang="en-US" altLang="zh-CN" sz="2400" dirty="0">
                <a:latin typeface="+mn-ea"/>
              </a:rPr>
              <a:t>	</a:t>
            </a:r>
            <a:r>
              <a:rPr lang="zh-CN" altLang="en-US" sz="2400" dirty="0">
                <a:latin typeface="+mn-ea"/>
              </a:rPr>
              <a:t>运费险</a:t>
            </a:r>
            <a:endParaRPr lang="en-US" altLang="zh-CN" sz="2400" dirty="0">
              <a:latin typeface="+mn-ea"/>
            </a:endParaRPr>
          </a:p>
          <a:p>
            <a:pPr marL="0" indent="0">
              <a:buNone/>
            </a:pPr>
            <a:r>
              <a:rPr lang="en-US" altLang="zh-CN" sz="2400" dirty="0">
                <a:latin typeface="+mn-ea"/>
              </a:rPr>
              <a:t>	</a:t>
            </a:r>
            <a:r>
              <a:rPr lang="zh-CN" altLang="en-US" sz="2400" dirty="0">
                <a:latin typeface="+mn-ea"/>
              </a:rPr>
              <a:t>采用</a:t>
            </a:r>
            <a:r>
              <a:rPr lang="en-US" altLang="zh-CN" sz="2400" dirty="0">
                <a:latin typeface="+mn-ea"/>
              </a:rPr>
              <a:t>AI</a:t>
            </a:r>
            <a:r>
              <a:rPr lang="zh-CN" altLang="en-US" sz="2400" dirty="0">
                <a:latin typeface="+mn-ea"/>
              </a:rPr>
              <a:t>方法进行价格预测，预测更准。</a:t>
            </a:r>
            <a:endParaRPr lang="en-US" altLang="zh-CN" sz="2400" dirty="0">
              <a:latin typeface="+mn-ea"/>
            </a:endParaRPr>
          </a:p>
          <a:p>
            <a:endParaRPr lang="zh-CN" altLang="en-US" sz="2400" dirty="0">
              <a:latin typeface="+mn-ea"/>
            </a:endParaRPr>
          </a:p>
        </p:txBody>
      </p:sp>
      <p:grpSp>
        <p:nvGrpSpPr>
          <p:cNvPr id="5" name="组合 4"/>
          <p:cNvGrpSpPr/>
          <p:nvPr/>
        </p:nvGrpSpPr>
        <p:grpSpPr>
          <a:xfrm>
            <a:off x="395536" y="3068960"/>
            <a:ext cx="8136904" cy="2276009"/>
            <a:chOff x="1402682" y="2634584"/>
            <a:chExt cx="6338636" cy="1698679"/>
          </a:xfrm>
        </p:grpSpPr>
        <p:grpSp>
          <p:nvGrpSpPr>
            <p:cNvPr id="6" name="组合 47"/>
            <p:cNvGrpSpPr/>
            <p:nvPr/>
          </p:nvGrpSpPr>
          <p:grpSpPr>
            <a:xfrm>
              <a:off x="4151377" y="2634584"/>
              <a:ext cx="974126" cy="461665"/>
              <a:chOff x="4151376" y="2926165"/>
              <a:chExt cx="974126" cy="461665"/>
            </a:xfrm>
          </p:grpSpPr>
          <p:sp>
            <p:nvSpPr>
              <p:cNvPr id="15" name="圆角矩形 14"/>
              <p:cNvSpPr/>
              <p:nvPr/>
            </p:nvSpPr>
            <p:spPr bwMode="auto">
              <a:xfrm>
                <a:off x="4151376" y="3061335"/>
                <a:ext cx="841246" cy="238198"/>
              </a:xfrm>
              <a:prstGeom prst="roundRect">
                <a:avLst>
                  <a:gd name="adj" fmla="val 50000"/>
                </a:avLst>
              </a:prstGeom>
              <a:solidFill>
                <a:schemeClr val="bg1"/>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8000" b="0" i="0" u="none" strike="noStrike" cap="none" normalizeH="0" baseline="0">
                  <a:ln>
                    <a:noFill/>
                  </a:ln>
                  <a:effectLst/>
                  <a:latin typeface="微软雅黑" panose="020B0503020204020204" pitchFamily="34" charset="-122"/>
                  <a:ea typeface="微软雅黑" panose="020B0503020204020204" pitchFamily="34" charset="-122"/>
                  <a:cs typeface="ヒラギノ角ゴ ProN W3" charset="0"/>
                  <a:sym typeface="Gill Sans" charset="0"/>
                </a:endParaRPr>
              </a:p>
            </p:txBody>
          </p:sp>
          <p:sp>
            <p:nvSpPr>
              <p:cNvPr id="16" name="矩形 15"/>
              <p:cNvSpPr/>
              <p:nvPr/>
            </p:nvSpPr>
            <p:spPr>
              <a:xfrm>
                <a:off x="4325283" y="2926165"/>
                <a:ext cx="800219" cy="461665"/>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rgbClr val="C00000"/>
                  </a:buClr>
                  <a:buSzPct val="90000"/>
                  <a:buFont typeface="Wingdings" pitchFamily="2" charset="2"/>
                  <a:buNone/>
                </a:pPr>
                <a:endParaRPr lang="zh-CN" altLang="en-US" sz="2400" dirty="0">
                  <a:latin typeface="+mn-ea"/>
                </a:endParaRPr>
              </a:p>
            </p:txBody>
          </p:sp>
        </p:grpSp>
        <p:sp>
          <p:nvSpPr>
            <p:cNvPr id="7" name="椭圆 6"/>
            <p:cNvSpPr/>
            <p:nvPr/>
          </p:nvSpPr>
          <p:spPr bwMode="auto">
            <a:xfrm>
              <a:off x="1402682" y="3126943"/>
              <a:ext cx="1206320" cy="1206320"/>
            </a:xfrm>
            <a:prstGeom prst="ellipse">
              <a:avLst/>
            </a:prstGeom>
            <a:solidFill>
              <a:srgbClr val="00ACED"/>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20000"/>
                </a:lnSpc>
                <a:spcBef>
                  <a:spcPct val="0"/>
                </a:spcBef>
                <a:spcAft>
                  <a:spcPct val="0"/>
                </a:spcAft>
                <a:buClrTx/>
                <a:buSzTx/>
                <a:buFontTx/>
                <a:buNone/>
                <a:tabLst/>
              </a:pPr>
              <a:endParaRPr kumimoji="0" lang="zh-CN" altLang="en-US" sz="161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ヒラギノ角ゴ ProN W3" charset="0"/>
                <a:sym typeface="Gill Sans" charset="0"/>
              </a:endParaRPr>
            </a:p>
          </p:txBody>
        </p:sp>
        <p:sp>
          <p:nvSpPr>
            <p:cNvPr id="8" name="椭圆 7"/>
            <p:cNvSpPr/>
            <p:nvPr/>
          </p:nvSpPr>
          <p:spPr bwMode="auto">
            <a:xfrm>
              <a:off x="3113454" y="3126943"/>
              <a:ext cx="1206320" cy="1206320"/>
            </a:xfrm>
            <a:prstGeom prst="ellipse">
              <a:avLst/>
            </a:prstGeom>
            <a:solidFill>
              <a:srgbClr val="00ACED"/>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ヒラギノ角ゴ ProN W3" charset="0"/>
                <a:sym typeface="Gill Sans" charset="0"/>
              </a:endParaRPr>
            </a:p>
          </p:txBody>
        </p:sp>
        <p:sp>
          <p:nvSpPr>
            <p:cNvPr id="9" name="椭圆 8"/>
            <p:cNvSpPr/>
            <p:nvPr/>
          </p:nvSpPr>
          <p:spPr bwMode="auto">
            <a:xfrm>
              <a:off x="4824226" y="3126943"/>
              <a:ext cx="1206320" cy="1206320"/>
            </a:xfrm>
            <a:prstGeom prst="ellipse">
              <a:avLst/>
            </a:prstGeom>
            <a:solidFill>
              <a:srgbClr val="00ACED"/>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ヒラギノ角ゴ ProN W3" charset="0"/>
                <a:sym typeface="Gill Sans" charset="0"/>
              </a:endParaRPr>
            </a:p>
          </p:txBody>
        </p:sp>
        <p:sp>
          <p:nvSpPr>
            <p:cNvPr id="10" name="椭圆 9"/>
            <p:cNvSpPr/>
            <p:nvPr/>
          </p:nvSpPr>
          <p:spPr bwMode="auto">
            <a:xfrm>
              <a:off x="6534998" y="3126943"/>
              <a:ext cx="1206320" cy="1206320"/>
            </a:xfrm>
            <a:prstGeom prst="ellipse">
              <a:avLst/>
            </a:prstGeom>
            <a:solidFill>
              <a:srgbClr val="00ACED"/>
            </a:solidFill>
            <a:ln w="25400" cap="flat" cmpd="sng" algn="ctr">
              <a:noFill/>
              <a:prstDash val="solid"/>
              <a:round/>
              <a:headEnd type="none" w="med" len="med"/>
              <a:tailEnd type="none" w="med" len="med"/>
            </a:ln>
            <a:effectLst/>
            <a:extLs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11200" b="0" i="0" u="none" strike="noStrike" cap="none" normalizeH="0" baseline="0">
                <a:ln>
                  <a:noFill/>
                </a:ln>
                <a:solidFill>
                  <a:srgbClr val="000000"/>
                </a:solidFill>
                <a:effectLst/>
                <a:latin typeface="微软雅黑" panose="020B0503020204020204" pitchFamily="34" charset="-122"/>
                <a:ea typeface="微软雅黑" panose="020B0503020204020204" pitchFamily="34" charset="-122"/>
                <a:cs typeface="ヒラギノ角ゴ ProN W3" charset="0"/>
                <a:sym typeface="Gill Sans" charset="0"/>
              </a:endParaRPr>
            </a:p>
          </p:txBody>
        </p:sp>
        <p:sp>
          <p:nvSpPr>
            <p:cNvPr id="11" name="矩形 10"/>
            <p:cNvSpPr/>
            <p:nvPr/>
          </p:nvSpPr>
          <p:spPr>
            <a:xfrm>
              <a:off x="1503141" y="3388473"/>
              <a:ext cx="1005403" cy="683264"/>
            </a:xfrm>
            <a:prstGeom prst="rect">
              <a:avLst/>
            </a:prstGeom>
          </p:spPr>
          <p:txBody>
            <a:bodyPr wrap="none" anchor="ctr">
              <a:spAutoFit/>
            </a:bodyPr>
            <a:lstStyle/>
            <a:p>
              <a:pPr algn="ct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前瞻性</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实时核保</a:t>
              </a:r>
            </a:p>
          </p:txBody>
        </p:sp>
        <p:sp>
          <p:nvSpPr>
            <p:cNvPr id="12" name="矩形 11"/>
            <p:cNvSpPr/>
            <p:nvPr/>
          </p:nvSpPr>
          <p:spPr>
            <a:xfrm>
              <a:off x="3111320" y="3388473"/>
              <a:ext cx="1210588" cy="683264"/>
            </a:xfrm>
            <a:prstGeom prst="rect">
              <a:avLst/>
            </a:prstGeom>
          </p:spPr>
          <p:txBody>
            <a:bodyPr wrap="none" anchor="ctr">
              <a:spAutoFit/>
            </a:bodyPr>
            <a:lstStyle/>
            <a:p>
              <a:pPr algn="ct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实时</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差异化定价</a:t>
              </a:r>
            </a:p>
          </p:txBody>
        </p:sp>
        <p:sp>
          <p:nvSpPr>
            <p:cNvPr id="13" name="矩形 12"/>
            <p:cNvSpPr/>
            <p:nvPr/>
          </p:nvSpPr>
          <p:spPr>
            <a:xfrm>
              <a:off x="4924683" y="3388473"/>
              <a:ext cx="1005403" cy="683264"/>
            </a:xfrm>
            <a:prstGeom prst="rect">
              <a:avLst/>
            </a:prstGeom>
          </p:spPr>
          <p:txBody>
            <a:bodyPr wrap="none" anchor="ctr">
              <a:spAutoFit/>
            </a:bodyPr>
            <a:lstStyle/>
            <a:p>
              <a:pPr algn="ct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出险率</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实时预测</a:t>
              </a:r>
            </a:p>
          </p:txBody>
        </p:sp>
        <p:sp>
          <p:nvSpPr>
            <p:cNvPr id="14" name="矩形 13"/>
            <p:cNvSpPr/>
            <p:nvPr/>
          </p:nvSpPr>
          <p:spPr>
            <a:xfrm>
              <a:off x="6635454" y="3388473"/>
              <a:ext cx="1005403" cy="683264"/>
            </a:xfrm>
            <a:prstGeom prst="rect">
              <a:avLst/>
            </a:prstGeom>
          </p:spPr>
          <p:txBody>
            <a:bodyPr wrap="none" anchor="ctr">
              <a:spAutoFit/>
            </a:bodyPr>
            <a:lstStyle/>
            <a:p>
              <a:pPr algn="ct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极速</a:t>
              </a:r>
              <a:endParaRPr lang="en-US" altLang="zh-CN" sz="1600" dirty="0">
                <a:solidFill>
                  <a:schemeClr val="bg1"/>
                </a:solidFill>
                <a:latin typeface="微软雅黑" panose="020B0503020204020204" pitchFamily="34" charset="-122"/>
                <a:ea typeface="微软雅黑" panose="020B0503020204020204" pitchFamily="34" charset="-122"/>
              </a:endParaRPr>
            </a:p>
            <a:p>
              <a:pPr algn="ctr">
                <a:lnSpc>
                  <a:spcPct val="120000"/>
                </a:lnSpc>
              </a:pPr>
              <a:r>
                <a:rPr lang="zh-CN" altLang="en-US" sz="1600" dirty="0">
                  <a:solidFill>
                    <a:schemeClr val="bg1"/>
                  </a:solidFill>
                  <a:latin typeface="微软雅黑" panose="020B0503020204020204" pitchFamily="34" charset="-122"/>
                  <a:ea typeface="微软雅黑" panose="020B0503020204020204" pitchFamily="34" charset="-122"/>
                </a:rPr>
                <a:t>核赔决策</a:t>
              </a:r>
            </a:p>
          </p:txBody>
        </p:sp>
      </p:grpSp>
    </p:spTree>
    <p:extLst>
      <p:ext uri="{BB962C8B-B14F-4D97-AF65-F5344CB8AC3E}">
        <p14:creationId xmlns:p14="http://schemas.microsoft.com/office/powerpoint/2010/main" val="3287841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latin typeface="微软雅黑" panose="020B0503020204020204" pitchFamily="34" charset="-122"/>
                <a:ea typeface="微软雅黑" panose="020B0503020204020204" pitchFamily="34" charset="-122"/>
              </a:rPr>
              <a:t>人工智能的来源</a:t>
            </a:r>
          </a:p>
        </p:txBody>
      </p:sp>
      <p:sp>
        <p:nvSpPr>
          <p:cNvPr id="3" name="内容占位符 2"/>
          <p:cNvSpPr>
            <a:spLocks noGrp="1"/>
          </p:cNvSpPr>
          <p:nvPr>
            <p:ph idx="4294967295"/>
          </p:nvPr>
        </p:nvSpPr>
        <p:spPr>
          <a:xfrm>
            <a:off x="594420" y="1889125"/>
            <a:ext cx="4466456" cy="4968875"/>
          </a:xfrm>
        </p:spPr>
        <p:txBody>
          <a:bodyPr/>
          <a:lstStyle/>
          <a:p>
            <a:r>
              <a:rPr lang="zh-CN" altLang="en-US" sz="2800" dirty="0">
                <a:latin typeface="Times New Roman" panose="02020603050405020304" pitchFamily="18" charset="0"/>
                <a:cs typeface="Times New Roman" panose="02020603050405020304" pitchFamily="18" charset="0"/>
              </a:rPr>
              <a:t>围绕着这个问题的回答，</a:t>
            </a:r>
            <a:r>
              <a:rPr lang="en-US" altLang="zh-CN" sz="2800" dirty="0">
                <a:latin typeface="Times New Roman" panose="02020603050405020304" pitchFamily="18" charset="0"/>
                <a:cs typeface="Times New Roman" panose="02020603050405020304" pitchFamily="18" charset="0"/>
              </a:rPr>
              <a:t>1950</a:t>
            </a:r>
            <a:r>
              <a:rPr lang="zh-CN" altLang="en-US" sz="2800" dirty="0">
                <a:latin typeface="Times New Roman" panose="02020603050405020304" pitchFamily="18" charset="0"/>
                <a:cs typeface="Times New Roman" panose="02020603050405020304" pitchFamily="18" charset="0"/>
              </a:rPr>
              <a:t>年图灵设计出了图灵试验（</a:t>
            </a:r>
            <a:r>
              <a:rPr lang="en-US" altLang="zh-CN" sz="2800" dirty="0">
                <a:latin typeface="Times New Roman" panose="02020603050405020304" pitchFamily="18" charset="0"/>
                <a:cs typeface="Times New Roman" panose="02020603050405020304" pitchFamily="18" charset="0"/>
              </a:rPr>
              <a:t>Turing Test</a:t>
            </a:r>
            <a:r>
              <a:rPr lang="zh-CN" altLang="en-US" sz="2800" dirty="0">
                <a:latin typeface="Times New Roman" panose="02020603050405020304" pitchFamily="18" charset="0"/>
                <a:cs typeface="Times New Roman" panose="02020603050405020304" pitchFamily="18" charset="0"/>
              </a:rPr>
              <a:t>）。对“机器是否能思考”的回答取决于我们</a:t>
            </a:r>
            <a:r>
              <a:rPr lang="zh-CN" altLang="en-US" sz="2800" u="sng" dirty="0">
                <a:latin typeface="Times New Roman" panose="02020603050405020304" pitchFamily="18" charset="0"/>
                <a:cs typeface="Times New Roman" panose="02020603050405020304" pitchFamily="18" charset="0"/>
              </a:rPr>
              <a:t>怎样定义“机器”和“思考”</a:t>
            </a:r>
            <a:r>
              <a:rPr lang="zh-CN" altLang="en-US" sz="2800" dirty="0">
                <a:latin typeface="Times New Roman" panose="02020603050405020304" pitchFamily="18" charset="0"/>
                <a:cs typeface="Times New Roman" panose="02020603050405020304" pitchFamily="18" charset="0"/>
              </a:rPr>
              <a:t>。</a:t>
            </a:r>
            <a:r>
              <a:rPr lang="en-US" altLang="zh-CN" sz="2800" dirty="0">
                <a:latin typeface="Times New Roman" panose="02020603050405020304" pitchFamily="18" charset="0"/>
                <a:cs typeface="Times New Roman" panose="02020603050405020304" pitchFamily="18" charset="0"/>
              </a:rPr>
              <a:t> </a:t>
            </a:r>
          </a:p>
          <a:p>
            <a:r>
              <a:rPr lang="en-US" altLang="zh-CN" sz="2800" dirty="0">
                <a:latin typeface="Times New Roman" panose="02020603050405020304" pitchFamily="18" charset="0"/>
                <a:cs typeface="Times New Roman" panose="02020603050405020304" pitchFamily="18" charset="0"/>
              </a:rPr>
              <a:t>Nils Nilsson</a:t>
            </a:r>
            <a:r>
              <a:rPr lang="zh-CN" altLang="en-US" sz="2800" dirty="0">
                <a:latin typeface="Times New Roman" panose="02020603050405020304" pitchFamily="18" charset="0"/>
                <a:cs typeface="Times New Roman" panose="02020603050405020304" pitchFamily="18" charset="0"/>
              </a:rPr>
              <a:t>认为还应该加上“取决于怎样定义‘能’ ”。</a:t>
            </a:r>
          </a:p>
          <a:p>
            <a:endParaRPr lang="zh-CN" altLang="en-US" sz="2800" dirty="0">
              <a:latin typeface="Times New Roman" panose="02020603050405020304" pitchFamily="18" charset="0"/>
              <a:cs typeface="Times New Roman" panose="02020603050405020304" pitchFamily="18" charset="0"/>
            </a:endParaRPr>
          </a:p>
        </p:txBody>
      </p:sp>
      <p:sp>
        <p:nvSpPr>
          <p:cNvPr id="5" name="矩形 4"/>
          <p:cNvSpPr/>
          <p:nvPr/>
        </p:nvSpPr>
        <p:spPr>
          <a:xfrm>
            <a:off x="611560" y="1268760"/>
            <a:ext cx="3467616" cy="584775"/>
          </a:xfrm>
          <a:prstGeom prst="rect">
            <a:avLst/>
          </a:prstGeom>
        </p:spPr>
        <p:txBody>
          <a:bodyPr wrap="none">
            <a:spAutoFit/>
          </a:bodyPr>
          <a:lstStyle/>
          <a:p>
            <a:r>
              <a:rPr lang="zh-CN" altLang="en-US" sz="3200" b="1" dirty="0">
                <a:latin typeface="Courier New" pitchFamily="49" charset="0"/>
              </a:rPr>
              <a:t>机器能不能思考？</a:t>
            </a:r>
          </a:p>
        </p:txBody>
      </p:sp>
      <p:pic>
        <p:nvPicPr>
          <p:cNvPr id="4" name="图片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3073" y="1327695"/>
            <a:ext cx="3381375" cy="4229100"/>
          </a:xfrm>
          <a:prstGeom prst="rect">
            <a:avLst/>
          </a:prstGeom>
        </p:spPr>
      </p:pic>
      <p:sp>
        <p:nvSpPr>
          <p:cNvPr id="6" name="矩形 5"/>
          <p:cNvSpPr/>
          <p:nvPr/>
        </p:nvSpPr>
        <p:spPr>
          <a:xfrm>
            <a:off x="6328889" y="5737150"/>
            <a:ext cx="2275559" cy="369332"/>
          </a:xfrm>
          <a:prstGeom prst="rect">
            <a:avLst/>
          </a:prstGeom>
        </p:spPr>
        <p:txBody>
          <a:bodyPr wrap="none">
            <a:spAutoFit/>
          </a:bodyPr>
          <a:lstStyle/>
          <a:p>
            <a:r>
              <a:rPr lang="zh-CN" altLang="en-US" dirty="0">
                <a:latin typeface="Times New Roman" panose="02020603050405020304" pitchFamily="18" charset="0"/>
                <a:cs typeface="Times New Roman" panose="02020603050405020304" pitchFamily="18" charset="0"/>
              </a:rPr>
              <a:t>图灵（ </a:t>
            </a:r>
            <a:r>
              <a:rPr lang="en-US" altLang="zh-CN" dirty="0">
                <a:latin typeface="Times New Roman" panose="02020603050405020304" pitchFamily="18" charset="0"/>
                <a:cs typeface="Times New Roman" panose="02020603050405020304" pitchFamily="18" charset="0"/>
              </a:rPr>
              <a:t>Alan Turing</a:t>
            </a:r>
            <a:r>
              <a:rPr lang="zh-CN" altLang="en-US" dirty="0">
                <a:latin typeface="Times New Roman" panose="02020603050405020304" pitchFamily="18" charset="0"/>
                <a:cs typeface="Times New Roman" panose="02020603050405020304" pitchFamily="18" charset="0"/>
              </a:rPr>
              <a:t>）</a:t>
            </a:r>
            <a:endParaRPr lang="zh-CN" altLang="en-US" dirty="0"/>
          </a:p>
        </p:txBody>
      </p:sp>
    </p:spTree>
    <p:extLst>
      <p:ext uri="{BB962C8B-B14F-4D97-AF65-F5344CB8AC3E}">
        <p14:creationId xmlns:p14="http://schemas.microsoft.com/office/powerpoint/2010/main" val="19953450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在金融领域的应用</a:t>
            </a:r>
          </a:p>
        </p:txBody>
      </p:sp>
      <p:sp>
        <p:nvSpPr>
          <p:cNvPr id="3" name="内容占位符 2"/>
          <p:cNvSpPr>
            <a:spLocks noGrp="1"/>
          </p:cNvSpPr>
          <p:nvPr>
            <p:ph idx="4294967295"/>
          </p:nvPr>
        </p:nvSpPr>
        <p:spPr>
          <a:xfrm>
            <a:off x="1219200" y="1196975"/>
            <a:ext cx="7924800" cy="4968875"/>
          </a:xfrm>
        </p:spPr>
        <p:txBody>
          <a:bodyPr/>
          <a:lstStyle/>
          <a:p>
            <a:pPr marL="0" indent="0">
              <a:buNone/>
            </a:pPr>
            <a:r>
              <a:rPr lang="zh-CN" altLang="en-US" sz="2400" dirty="0">
                <a:latin typeface="+mj-ea"/>
                <a:ea typeface="+mj-ea"/>
              </a:rPr>
              <a:t>分配定价</a:t>
            </a:r>
            <a:endParaRPr lang="en-US" altLang="zh-CN" sz="2400" dirty="0">
              <a:latin typeface="+mj-ea"/>
              <a:ea typeface="+mj-ea"/>
            </a:endParaRPr>
          </a:p>
          <a:p>
            <a:pPr marL="0" indent="0">
              <a:buNone/>
            </a:pPr>
            <a:endParaRPr lang="en-US" altLang="zh-CN" sz="2400" dirty="0">
              <a:latin typeface="+mj-ea"/>
              <a:ea typeface="+mj-ea"/>
            </a:endParaRPr>
          </a:p>
          <a:p>
            <a:pPr marL="0" indent="0">
              <a:buNone/>
            </a:pPr>
            <a:r>
              <a:rPr lang="zh-CN" altLang="en-US" sz="2400" dirty="0">
                <a:latin typeface="+mj-ea"/>
                <a:ea typeface="+mj-ea"/>
              </a:rPr>
              <a:t>价</a:t>
            </a:r>
            <a:endParaRPr lang="en-US" altLang="zh-CN" sz="2400" dirty="0">
              <a:latin typeface="+mj-ea"/>
              <a:ea typeface="+mj-ea"/>
            </a:endParaRPr>
          </a:p>
          <a:p>
            <a:pPr marL="0" indent="0">
              <a:buNone/>
            </a:pPr>
            <a:endParaRPr lang="en-US" altLang="zh-CN" sz="2400" dirty="0">
              <a:latin typeface="+mj-ea"/>
              <a:ea typeface="+mj-ea"/>
            </a:endParaRPr>
          </a:p>
          <a:p>
            <a:pPr marL="0" indent="0">
              <a:buNone/>
            </a:pPr>
            <a:endParaRPr lang="en-US" altLang="zh-CN" sz="2400" dirty="0">
              <a:latin typeface="+mj-ea"/>
              <a:ea typeface="+mj-ea"/>
            </a:endParaRPr>
          </a:p>
          <a:p>
            <a:pPr marL="0" indent="0">
              <a:buNone/>
            </a:pPr>
            <a:endParaRPr lang="en-US" altLang="zh-CN" sz="2400" dirty="0">
              <a:latin typeface="+mj-ea"/>
              <a:ea typeface="+mj-ea"/>
            </a:endParaRPr>
          </a:p>
          <a:p>
            <a:pPr marL="0" indent="0">
              <a:buNone/>
            </a:pPr>
            <a:endParaRPr lang="en-US" altLang="zh-CN" sz="2400" dirty="0">
              <a:latin typeface="+mj-ea"/>
              <a:ea typeface="+mj-ea"/>
            </a:endParaRPr>
          </a:p>
          <a:p>
            <a:pPr marL="0" indent="0">
              <a:buNone/>
            </a:pPr>
            <a:endParaRPr lang="en-US" altLang="zh-CN" sz="2400" dirty="0">
              <a:latin typeface="+mj-ea"/>
              <a:ea typeface="+mj-ea"/>
            </a:endParaRPr>
          </a:p>
          <a:p>
            <a:pPr marL="0" indent="0">
              <a:buNone/>
            </a:pPr>
            <a:endParaRPr lang="en-US" altLang="zh-CN" sz="2400" dirty="0">
              <a:latin typeface="+mj-ea"/>
              <a:ea typeface="+mj-ea"/>
            </a:endParaRPr>
          </a:p>
          <a:p>
            <a:pPr marL="0" indent="0">
              <a:buNone/>
            </a:pPr>
            <a:endParaRPr lang="en-US" altLang="zh-CN" sz="2400" dirty="0">
              <a:latin typeface="+mj-ea"/>
              <a:ea typeface="+mj-ea"/>
            </a:endParaRPr>
          </a:p>
          <a:p>
            <a:pPr marL="0" indent="0">
              <a:buNone/>
            </a:pPr>
            <a:r>
              <a:rPr lang="zh-CN" altLang="en-US" sz="2400" dirty="0">
                <a:latin typeface="+mj-ea"/>
                <a:ea typeface="+mj-ea"/>
              </a:rPr>
              <a:t>怎么分配和定价？</a:t>
            </a:r>
          </a:p>
          <a:p>
            <a:pPr marL="0" indent="0">
              <a:buNone/>
            </a:pPr>
            <a:endParaRPr lang="zh-CN" altLang="en-US" sz="2400" dirty="0">
              <a:latin typeface="+mj-ea"/>
              <a:ea typeface="+mj-ea"/>
            </a:endParaRPr>
          </a:p>
          <a:p>
            <a:pPr marL="0" indent="0">
              <a:buNone/>
            </a:pPr>
            <a:endParaRPr lang="zh-CN" altLang="en-US" sz="2400" dirty="0">
              <a:latin typeface="+mj-ea"/>
              <a:ea typeface="+mj-ea"/>
            </a:endParaRPr>
          </a:p>
          <a:p>
            <a:pPr marL="0" indent="0">
              <a:buNone/>
            </a:pPr>
            <a:endParaRPr lang="zh-CN" altLang="en-US" sz="2400" dirty="0">
              <a:latin typeface="+mj-ea"/>
              <a:ea typeface="+mj-ea"/>
            </a:endParaRPr>
          </a:p>
        </p:txBody>
      </p:sp>
      <p:pic>
        <p:nvPicPr>
          <p:cNvPr id="242689" name="Picture 1" descr="C:\Users\my\AppData\Roaming\Tencent\Users\1304765153\QQ\WinTemp\RichOle\QS4~0@JC]5]{5CZJTMMDQNQ.png"/>
          <p:cNvPicPr>
            <a:picLocks noChangeAspect="1" noChangeArrowheads="1"/>
          </p:cNvPicPr>
          <p:nvPr/>
        </p:nvPicPr>
        <p:blipFill>
          <a:blip r:embed="rId2"/>
          <a:srcRect/>
          <a:stretch>
            <a:fillRect/>
          </a:stretch>
        </p:blipFill>
        <p:spPr bwMode="auto">
          <a:xfrm>
            <a:off x="971600" y="1700808"/>
            <a:ext cx="2914650" cy="3790950"/>
          </a:xfrm>
          <a:prstGeom prst="rect">
            <a:avLst/>
          </a:prstGeom>
          <a:noFill/>
        </p:spPr>
      </p:pic>
      <p:pic>
        <p:nvPicPr>
          <p:cNvPr id="242691" name="Picture 3" descr="C:\Users\my\AppData\Roaming\Tencent\Users\1304765153\QQ\WinTemp\RichOle\5`SY)UWY[C3VMH][2)T5217.png"/>
          <p:cNvPicPr>
            <a:picLocks noChangeAspect="1" noChangeArrowheads="1"/>
          </p:cNvPicPr>
          <p:nvPr/>
        </p:nvPicPr>
        <p:blipFill>
          <a:blip r:embed="rId3"/>
          <a:srcRect/>
          <a:stretch>
            <a:fillRect/>
          </a:stretch>
        </p:blipFill>
        <p:spPr bwMode="auto">
          <a:xfrm>
            <a:off x="4341385" y="4005064"/>
            <a:ext cx="3800475" cy="2752725"/>
          </a:xfrm>
          <a:prstGeom prst="rect">
            <a:avLst/>
          </a:prstGeom>
          <a:noFill/>
        </p:spPr>
      </p:pic>
      <p:pic>
        <p:nvPicPr>
          <p:cNvPr id="4" name="图片 3"/>
          <p:cNvPicPr>
            <a:picLocks noChangeAspect="1"/>
          </p:cNvPicPr>
          <p:nvPr/>
        </p:nvPicPr>
        <p:blipFill>
          <a:blip r:embed="rId4"/>
          <a:stretch>
            <a:fillRect/>
          </a:stretch>
        </p:blipFill>
        <p:spPr>
          <a:xfrm>
            <a:off x="5004048" y="1307065"/>
            <a:ext cx="2763183" cy="2442238"/>
          </a:xfrm>
          <a:prstGeom prst="rect">
            <a:avLst/>
          </a:prstGeom>
        </p:spPr>
      </p:pic>
    </p:spTree>
    <p:extLst>
      <p:ext uri="{BB962C8B-B14F-4D97-AF65-F5344CB8AC3E}">
        <p14:creationId xmlns:p14="http://schemas.microsoft.com/office/powerpoint/2010/main" val="3992811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微软雅黑" panose="020B0503020204020204" pitchFamily="34" charset="-122"/>
                <a:ea typeface="微软雅黑" panose="020B0503020204020204" pitchFamily="34" charset="-122"/>
              </a:rPr>
              <a:t>AI</a:t>
            </a:r>
            <a:r>
              <a:rPr lang="zh-CN" altLang="en-US" dirty="0">
                <a:latin typeface="微软雅黑" panose="020B0503020204020204" pitchFamily="34" charset="-122"/>
                <a:ea typeface="微软雅黑" panose="020B0503020204020204" pitchFamily="34" charset="-122"/>
              </a:rPr>
              <a:t>在金融界遇到的几个瓶颈</a:t>
            </a:r>
          </a:p>
        </p:txBody>
      </p:sp>
      <p:sp>
        <p:nvSpPr>
          <p:cNvPr id="3" name="内容占位符 2"/>
          <p:cNvSpPr>
            <a:spLocks noGrp="1"/>
          </p:cNvSpPr>
          <p:nvPr>
            <p:ph idx="4294967295"/>
          </p:nvPr>
        </p:nvSpPr>
        <p:spPr>
          <a:xfrm>
            <a:off x="251520" y="1196752"/>
            <a:ext cx="7924800" cy="4968875"/>
          </a:xfrm>
        </p:spPr>
        <p:txBody>
          <a:bodyPr/>
          <a:lstStyle/>
          <a:p>
            <a:pPr>
              <a:buSzPct val="80000"/>
            </a:pPr>
            <a:r>
              <a:rPr lang="zh-CN" altLang="en-US" sz="2400" dirty="0">
                <a:latin typeface="+mn-ea"/>
              </a:rPr>
              <a:t>无法很好的用</a:t>
            </a:r>
            <a:r>
              <a:rPr lang="en-US" altLang="zh-CN" sz="2400" dirty="0">
                <a:latin typeface="+mn-ea"/>
              </a:rPr>
              <a:t>AI</a:t>
            </a:r>
            <a:r>
              <a:rPr lang="zh-CN" altLang="en-US" sz="2400" dirty="0">
                <a:latin typeface="+mn-ea"/>
              </a:rPr>
              <a:t>来定义一个金融问题</a:t>
            </a:r>
          </a:p>
          <a:p>
            <a:pPr>
              <a:buSzPct val="80000"/>
            </a:pPr>
            <a:r>
              <a:rPr lang="en-US" altLang="zh-CN" sz="2400" dirty="0">
                <a:latin typeface="+mn-ea"/>
              </a:rPr>
              <a:t>AI</a:t>
            </a:r>
            <a:r>
              <a:rPr lang="zh-CN" altLang="en-US" sz="2400" dirty="0">
                <a:latin typeface="+mn-ea"/>
              </a:rPr>
              <a:t>从业者和金融从业者缺乏有效沟通</a:t>
            </a:r>
          </a:p>
          <a:p>
            <a:pPr>
              <a:buSzPct val="80000"/>
            </a:pPr>
            <a:r>
              <a:rPr lang="zh-CN" altLang="en-US" sz="2400" dirty="0">
                <a:latin typeface="+mn-ea"/>
              </a:rPr>
              <a:t>金融领域缺乏足够的大数据和人工智能人才储备</a:t>
            </a:r>
          </a:p>
          <a:p>
            <a:pPr>
              <a:buSzPct val="80000"/>
            </a:pPr>
            <a:r>
              <a:rPr lang="zh-CN" altLang="en-US" sz="2400" dirty="0">
                <a:latin typeface="+mn-ea"/>
              </a:rPr>
              <a:t>投出产出在现阶段不成正比，短时间内难以获得收益。</a:t>
            </a:r>
          </a:p>
          <a:p>
            <a:pPr>
              <a:buSzPct val="80000"/>
            </a:pPr>
            <a:r>
              <a:rPr lang="zh-CN" altLang="en-US" sz="2400" dirty="0">
                <a:latin typeface="+mn-ea"/>
              </a:rPr>
              <a:t>技术性的难题还包括很多，比如</a:t>
            </a:r>
            <a:r>
              <a:rPr lang="en-US" altLang="zh-CN" sz="2400" dirty="0">
                <a:latin typeface="+mn-ea"/>
              </a:rPr>
              <a:t>AI</a:t>
            </a:r>
            <a:r>
              <a:rPr lang="zh-CN" altLang="en-US" sz="2400" dirty="0">
                <a:latin typeface="+mn-ea"/>
              </a:rPr>
              <a:t>在金融领域应该以什么样的模式存在？是一个软件，一个网络服务，还是一个机器人。</a:t>
            </a:r>
          </a:p>
        </p:txBody>
      </p:sp>
      <p:sp>
        <p:nvSpPr>
          <p:cNvPr id="4" name="TextBox 3"/>
          <p:cNvSpPr txBox="1"/>
          <p:nvPr/>
        </p:nvSpPr>
        <p:spPr>
          <a:xfrm>
            <a:off x="107504" y="4869160"/>
            <a:ext cx="9036496" cy="1200329"/>
          </a:xfrm>
          <a:prstGeom prst="rect">
            <a:avLst/>
          </a:prstGeom>
          <a:noFill/>
        </p:spPr>
        <p:txBody>
          <a:bodyPr wrap="square" rtlCol="0">
            <a:spAutoFit/>
          </a:bodyPr>
          <a:lstStyle/>
          <a:p>
            <a:r>
              <a:rPr lang="zh-CN" altLang="en-US" sz="2400" dirty="0">
                <a:latin typeface="微软雅黑" panose="020B0503020204020204" pitchFamily="34" charset="-122"/>
                <a:ea typeface="微软雅黑" panose="020B0503020204020204" pitchFamily="34" charset="-122"/>
              </a:rPr>
              <a:t>尽管如此，</a:t>
            </a:r>
            <a:r>
              <a:rPr lang="en-US" altLang="zh-CN" sz="2400" dirty="0">
                <a:latin typeface="微软雅黑" panose="020B0503020204020204" pitchFamily="34" charset="-122"/>
                <a:ea typeface="微软雅黑" panose="020B0503020204020204" pitchFamily="34" charset="-122"/>
              </a:rPr>
              <a:t>AI</a:t>
            </a:r>
            <a:r>
              <a:rPr lang="zh-CN" altLang="en-US" sz="2400" dirty="0">
                <a:latin typeface="微软雅黑" panose="020B0503020204020204" pitchFamily="34" charset="-122"/>
                <a:ea typeface="微软雅黑" panose="020B0503020204020204" pitchFamily="34" charset="-122"/>
              </a:rPr>
              <a:t>在金融领域的应用仍需不断开拓和研究。</a:t>
            </a:r>
            <a:endParaRPr lang="en-US" altLang="zh-CN" sz="2400" dirty="0">
              <a:latin typeface="微软雅黑" panose="020B0503020204020204" pitchFamily="34" charset="-122"/>
              <a:ea typeface="微软雅黑" panose="020B0503020204020204" pitchFamily="34" charset="-122"/>
            </a:endParaRPr>
          </a:p>
          <a:p>
            <a:r>
              <a:rPr lang="en-US" altLang="zh-CN" sz="2400" dirty="0">
                <a:latin typeface="微软雅黑" panose="020B0503020204020204" pitchFamily="34" charset="-122"/>
                <a:ea typeface="微软雅黑" panose="020B0503020204020204" pitchFamily="34" charset="-122"/>
              </a:rPr>
              <a:t>AI</a:t>
            </a:r>
            <a:r>
              <a:rPr lang="zh-CN" altLang="en-US" sz="2400" dirty="0">
                <a:latin typeface="微软雅黑" panose="020B0503020204020204" pitchFamily="34" charset="-122"/>
                <a:ea typeface="微软雅黑" panose="020B0503020204020204" pitchFamily="34" charset="-122"/>
              </a:rPr>
              <a:t>需要结合大数据、云计算、区域块技术，不断完善金融科技生态体系。</a:t>
            </a:r>
          </a:p>
        </p:txBody>
      </p:sp>
    </p:spTree>
    <p:extLst>
      <p:ext uri="{BB962C8B-B14F-4D97-AF65-F5344CB8AC3E}">
        <p14:creationId xmlns:p14="http://schemas.microsoft.com/office/powerpoint/2010/main" val="5629769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zh-CN" altLang="en-US" sz="4000" dirty="0">
                <a:solidFill>
                  <a:srgbClr val="368CFF"/>
                </a:solidFill>
                <a:latin typeface="微软雅黑" panose="020B0503020204020204" pitchFamily="34" charset="-122"/>
                <a:ea typeface="微软雅黑" panose="020B0503020204020204" pitchFamily="34" charset="-122"/>
              </a:rPr>
              <a:t>提纲</a:t>
            </a:r>
            <a:endParaRPr lang="en-US" altLang="zh-CN" sz="4000" dirty="0">
              <a:solidFill>
                <a:srgbClr val="368CFF"/>
              </a:solidFill>
              <a:latin typeface="微软雅黑" panose="020B0503020204020204" pitchFamily="34" charset="-122"/>
              <a:ea typeface="微软雅黑" panose="020B0503020204020204" pitchFamily="34" charset="-122"/>
            </a:endParaRPr>
          </a:p>
        </p:txBody>
      </p:sp>
      <p:sp>
        <p:nvSpPr>
          <p:cNvPr id="37891" name="Rectangle 3"/>
          <p:cNvSpPr>
            <a:spLocks noGrp="1" noChangeArrowheads="1"/>
          </p:cNvSpPr>
          <p:nvPr>
            <p:ph type="body" idx="4294967295"/>
          </p:nvPr>
        </p:nvSpPr>
        <p:spPr>
          <a:xfrm>
            <a:off x="914400" y="1196975"/>
            <a:ext cx="8229600" cy="5184775"/>
          </a:xfrm>
        </p:spPr>
        <p:txBody>
          <a:bodyPr/>
          <a:lstStyle/>
          <a:p>
            <a:pPr eaLnBrk="1" hangingPunct="1">
              <a:defRPr/>
            </a:pPr>
            <a:r>
              <a:rPr lang="zh-CN" altLang="en-US" dirty="0">
                <a:solidFill>
                  <a:schemeClr val="bg1">
                    <a:lumMod val="65000"/>
                  </a:schemeClr>
                </a:solidFill>
              </a:rPr>
              <a:t>人工智能</a:t>
            </a:r>
            <a:endParaRPr lang="en-US" altLang="zh-CN" dirty="0">
              <a:solidFill>
                <a:schemeClr val="bg1">
                  <a:lumMod val="65000"/>
                </a:schemeClr>
              </a:solidFill>
            </a:endParaRPr>
          </a:p>
          <a:p>
            <a:pPr eaLnBrk="1" hangingPunct="1">
              <a:defRPr/>
            </a:pPr>
            <a:r>
              <a:rPr lang="zh-CN" altLang="en-US" sz="3200" dirty="0">
                <a:solidFill>
                  <a:schemeClr val="bg1">
                    <a:lumMod val="65000"/>
                  </a:schemeClr>
                </a:solidFill>
              </a:rPr>
              <a:t>人工智能与金融</a:t>
            </a:r>
            <a:endParaRPr lang="en-US" altLang="zh-CN" sz="3200" dirty="0">
              <a:solidFill>
                <a:schemeClr val="bg1">
                  <a:lumMod val="65000"/>
                </a:schemeClr>
              </a:solidFill>
            </a:endParaRPr>
          </a:p>
          <a:p>
            <a:pPr>
              <a:defRPr/>
            </a:pPr>
            <a:r>
              <a:rPr lang="zh-CN" altLang="en-US" dirty="0"/>
              <a:t>人工智能与医疗</a:t>
            </a:r>
            <a:endParaRPr lang="en-US" altLang="zh-CN" dirty="0"/>
          </a:p>
          <a:p>
            <a:pPr>
              <a:defRPr/>
            </a:pPr>
            <a:r>
              <a:rPr lang="zh-CN" altLang="en-US" dirty="0">
                <a:solidFill>
                  <a:schemeClr val="bg1">
                    <a:lumMod val="65000"/>
                  </a:schemeClr>
                </a:solidFill>
              </a:rPr>
              <a:t>人工智能与机器人</a:t>
            </a:r>
            <a:endParaRPr lang="en-US" altLang="zh-CN" dirty="0">
              <a:solidFill>
                <a:schemeClr val="bg1">
                  <a:lumMod val="65000"/>
                </a:schemeClr>
              </a:solidFill>
            </a:endParaRPr>
          </a:p>
          <a:p>
            <a:pPr>
              <a:defRPr/>
            </a:pPr>
            <a:r>
              <a:rPr lang="zh-CN" altLang="en-US" dirty="0">
                <a:solidFill>
                  <a:schemeClr val="bg1">
                    <a:lumMod val="65000"/>
                  </a:schemeClr>
                </a:solidFill>
              </a:rPr>
              <a:t>人工智能的更多应用</a:t>
            </a:r>
          </a:p>
        </p:txBody>
      </p:sp>
    </p:spTree>
    <p:extLst>
      <p:ext uri="{BB962C8B-B14F-4D97-AF65-F5344CB8AC3E}">
        <p14:creationId xmlns:p14="http://schemas.microsoft.com/office/powerpoint/2010/main" val="13584950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人工智能与医疗</a:t>
            </a:r>
          </a:p>
        </p:txBody>
      </p:sp>
      <p:pic>
        <p:nvPicPr>
          <p:cNvPr id="4" name="内容占位符 3"/>
          <p:cNvPicPr>
            <a:picLocks noGrp="1" noChangeAspect="1"/>
          </p:cNvPicPr>
          <p:nvPr>
            <p:ph idx="4294967295"/>
          </p:nvPr>
        </p:nvPicPr>
        <p:blipFill>
          <a:blip r:embed="rId2"/>
          <a:stretch>
            <a:fillRect/>
          </a:stretch>
        </p:blipFill>
        <p:spPr>
          <a:xfrm>
            <a:off x="107504" y="1212789"/>
            <a:ext cx="8676456" cy="4880507"/>
          </a:xfrm>
          <a:prstGeom prst="rect">
            <a:avLst/>
          </a:prstGeom>
        </p:spPr>
      </p:pic>
    </p:spTree>
    <p:extLst>
      <p:ext uri="{BB962C8B-B14F-4D97-AF65-F5344CB8AC3E}">
        <p14:creationId xmlns:p14="http://schemas.microsoft.com/office/powerpoint/2010/main" val="26763175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人工智能与医疗</a:t>
            </a:r>
          </a:p>
        </p:txBody>
      </p:sp>
      <p:pic>
        <p:nvPicPr>
          <p:cNvPr id="5" name="图片 4"/>
          <p:cNvPicPr>
            <a:picLocks noChangeAspect="1"/>
          </p:cNvPicPr>
          <p:nvPr/>
        </p:nvPicPr>
        <p:blipFill>
          <a:blip r:embed="rId2"/>
          <a:stretch>
            <a:fillRect/>
          </a:stretch>
        </p:blipFill>
        <p:spPr>
          <a:xfrm>
            <a:off x="160764" y="1268760"/>
            <a:ext cx="8947740" cy="5040560"/>
          </a:xfrm>
          <a:prstGeom prst="rect">
            <a:avLst/>
          </a:prstGeom>
        </p:spPr>
      </p:pic>
    </p:spTree>
    <p:extLst>
      <p:ext uri="{BB962C8B-B14F-4D97-AF65-F5344CB8AC3E}">
        <p14:creationId xmlns:p14="http://schemas.microsoft.com/office/powerpoint/2010/main" val="119220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title"/>
          </p:nvPr>
        </p:nvSpPr>
        <p:spPr/>
        <p:txBody>
          <a:bodyPr/>
          <a:lstStyle/>
          <a:p>
            <a:r>
              <a:rPr kumimoji="1" lang="zh-CN" altLang="en-US" dirty="0"/>
              <a:t>人工智能与医疗</a:t>
            </a:r>
          </a:p>
        </p:txBody>
      </p:sp>
      <p:pic>
        <p:nvPicPr>
          <p:cNvPr id="4" name="内容占位符 3"/>
          <p:cNvPicPr>
            <a:picLocks noGrp="1" noChangeAspect="1"/>
          </p:cNvPicPr>
          <p:nvPr>
            <p:ph idx="4294967295"/>
          </p:nvPr>
        </p:nvPicPr>
        <p:blipFill>
          <a:blip r:embed="rId2"/>
          <a:stretch>
            <a:fillRect/>
          </a:stretch>
        </p:blipFill>
        <p:spPr>
          <a:xfrm>
            <a:off x="193709" y="1340768"/>
            <a:ext cx="8698771" cy="4896544"/>
          </a:xfrm>
          <a:prstGeom prst="rect">
            <a:avLst/>
          </a:prstGeom>
        </p:spPr>
      </p:pic>
    </p:spTree>
    <p:extLst>
      <p:ext uri="{BB962C8B-B14F-4D97-AF65-F5344CB8AC3E}">
        <p14:creationId xmlns:p14="http://schemas.microsoft.com/office/powerpoint/2010/main" val="10994831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人工智能与医疗</a:t>
            </a:r>
          </a:p>
        </p:txBody>
      </p:sp>
      <p:sp>
        <p:nvSpPr>
          <p:cNvPr id="8" name="文本框 7"/>
          <p:cNvSpPr txBox="1"/>
          <p:nvPr/>
        </p:nvSpPr>
        <p:spPr>
          <a:xfrm>
            <a:off x="395536" y="1139714"/>
            <a:ext cx="1864485" cy="769441"/>
          </a:xfrm>
          <a:prstGeom prst="rect">
            <a:avLst/>
          </a:prstGeom>
          <a:noFill/>
        </p:spPr>
        <p:txBody>
          <a:bodyPr wrap="none" rtlCol="0">
            <a:spAutoFit/>
          </a:bodyPr>
          <a:lstStyle/>
          <a:p>
            <a:r>
              <a:rPr lang="en-US" altLang="zh-CN" sz="2400" b="1" dirty="0">
                <a:latin typeface="Times New Roman" panose="02020603050405020304" pitchFamily="18" charset="0"/>
                <a:cs typeface="Times New Roman" panose="02020603050405020304" pitchFamily="18" charset="0"/>
              </a:rPr>
              <a:t>IBM</a:t>
            </a:r>
            <a:r>
              <a:rPr lang="zh-CN" altLang="en-US" sz="2400" b="1" dirty="0">
                <a:latin typeface="Times New Roman" panose="02020603050405020304" pitchFamily="18" charset="0"/>
                <a:cs typeface="Times New Roman" panose="02020603050405020304" pitchFamily="18" charset="0"/>
              </a:rPr>
              <a:t> </a:t>
            </a:r>
            <a:r>
              <a:rPr lang="en-US" altLang="zh-CN" sz="2400" b="1" dirty="0">
                <a:latin typeface="Times New Roman" panose="02020603050405020304" pitchFamily="18" charset="0"/>
                <a:cs typeface="Times New Roman" panose="02020603050405020304" pitchFamily="18" charset="0"/>
              </a:rPr>
              <a:t>Watson</a:t>
            </a:r>
          </a:p>
          <a:p>
            <a:endParaRPr kumimoji="1" lang="zh-CN" altLang="en-US" sz="2000" b="1" dirty="0">
              <a:latin typeface="Times New Roman" panose="02020603050405020304" pitchFamily="18" charset="0"/>
              <a:cs typeface="Times New Roman" panose="02020603050405020304" pitchFamily="18" charset="0"/>
            </a:endParaRPr>
          </a:p>
        </p:txBody>
      </p:sp>
      <p:pic>
        <p:nvPicPr>
          <p:cNvPr id="9" name="图片 8"/>
          <p:cNvPicPr>
            <a:picLocks noChangeAspect="1"/>
          </p:cNvPicPr>
          <p:nvPr/>
        </p:nvPicPr>
        <p:blipFill>
          <a:blip r:embed="rId2"/>
          <a:stretch>
            <a:fillRect/>
          </a:stretch>
        </p:blipFill>
        <p:spPr>
          <a:xfrm>
            <a:off x="2051720" y="3861048"/>
            <a:ext cx="4575025" cy="2996952"/>
          </a:xfrm>
          <a:prstGeom prst="rect">
            <a:avLst/>
          </a:prstGeom>
        </p:spPr>
      </p:pic>
      <p:sp>
        <p:nvSpPr>
          <p:cNvPr id="10" name="文本框 9"/>
          <p:cNvSpPr txBox="1"/>
          <p:nvPr/>
        </p:nvSpPr>
        <p:spPr>
          <a:xfrm>
            <a:off x="914751" y="1524434"/>
            <a:ext cx="7689653" cy="1938992"/>
          </a:xfrm>
          <a:prstGeom prst="rect">
            <a:avLst/>
          </a:prstGeom>
          <a:noFill/>
        </p:spPr>
        <p:txBody>
          <a:bodyPr wrap="square" rtlCol="0">
            <a:spAutoFit/>
          </a:bodyPr>
          <a:lstStyle/>
          <a:p>
            <a:r>
              <a:rPr lang="en-US" altLang="zh-CN" sz="2400" dirty="0">
                <a:latin typeface="Times New Roman" panose="02020603050405020304" pitchFamily="18" charset="0"/>
                <a:cs typeface="Times New Roman" panose="02020603050405020304" pitchFamily="18" charset="0"/>
              </a:rPr>
              <a:t>2013 </a:t>
            </a:r>
            <a:r>
              <a:rPr lang="zh-CN" altLang="en-US" sz="2400" dirty="0">
                <a:latin typeface="Times New Roman" panose="02020603050405020304" pitchFamily="18" charset="0"/>
                <a:cs typeface="Times New Roman" panose="02020603050405020304" pitchFamily="18" charset="0"/>
              </a:rPr>
              <a:t>年，</a:t>
            </a:r>
            <a:r>
              <a:rPr lang="en-US" altLang="zh-CN" sz="2400" dirty="0">
                <a:latin typeface="Times New Roman" panose="02020603050405020304" pitchFamily="18" charset="0"/>
                <a:cs typeface="Times New Roman" panose="02020603050405020304" pitchFamily="18" charset="0"/>
              </a:rPr>
              <a:t>IBM </a:t>
            </a:r>
            <a:r>
              <a:rPr lang="zh-CN" altLang="en-US" sz="2400" dirty="0">
                <a:latin typeface="Times New Roman" panose="02020603050405020304" pitchFamily="18" charset="0"/>
                <a:cs typeface="Times New Roman" panose="02020603050405020304" pitchFamily="18" charset="0"/>
              </a:rPr>
              <a:t>与世界顶级的肿瘤治疗与研究机构</a:t>
            </a:r>
            <a:r>
              <a:rPr lang="en-US" altLang="zh-CN" sz="2400" dirty="0">
                <a:latin typeface="Times New Roman" panose="02020603050405020304" pitchFamily="18" charset="0"/>
                <a:cs typeface="Times New Roman" panose="02020603050405020304" pitchFamily="18" charset="0"/>
              </a:rPr>
              <a:t>——MD </a:t>
            </a:r>
            <a:r>
              <a:rPr lang="zh-CN" altLang="en-US" sz="2400" dirty="0">
                <a:latin typeface="Times New Roman" panose="02020603050405020304" pitchFamily="18" charset="0"/>
                <a:cs typeface="Times New Roman" panose="02020603050405020304" pitchFamily="18" charset="0"/>
              </a:rPr>
              <a:t>安德森癌症中心宣布合作，用 </a:t>
            </a:r>
            <a:r>
              <a:rPr lang="en-US" altLang="zh-CN" sz="2400" dirty="0">
                <a:latin typeface="Times New Roman" panose="02020603050405020304" pitchFamily="18" charset="0"/>
                <a:cs typeface="Times New Roman" panose="02020603050405020304" pitchFamily="18" charset="0"/>
              </a:rPr>
              <a:t>Watson </a:t>
            </a:r>
            <a:r>
              <a:rPr lang="zh-CN" altLang="en-US" sz="2400" dirty="0">
                <a:latin typeface="Times New Roman" panose="02020603050405020304" pitchFamily="18" charset="0"/>
                <a:cs typeface="Times New Roman" panose="02020603050405020304" pitchFamily="18" charset="0"/>
              </a:rPr>
              <a:t>辅助医生开展抗癌药物的临床测试。对此，福布斯发表了题为</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在 </a:t>
            </a:r>
            <a:r>
              <a:rPr lang="en-US" altLang="zh-CN" sz="2400" dirty="0">
                <a:latin typeface="Times New Roman" panose="02020603050405020304" pitchFamily="18" charset="0"/>
                <a:cs typeface="Times New Roman" panose="02020603050405020304" pitchFamily="18" charset="0"/>
              </a:rPr>
              <a:t>MD </a:t>
            </a:r>
            <a:r>
              <a:rPr lang="zh-CN" altLang="en-US" sz="2400" dirty="0">
                <a:latin typeface="Times New Roman" panose="02020603050405020304" pitchFamily="18" charset="0"/>
                <a:cs typeface="Times New Roman" panose="02020603050405020304" pitchFamily="18" charset="0"/>
              </a:rPr>
              <a:t>安德森癌症中心，</a:t>
            </a:r>
            <a:r>
              <a:rPr lang="en-US" altLang="zh-CN" sz="2400" dirty="0">
                <a:latin typeface="Times New Roman" panose="02020603050405020304" pitchFamily="18" charset="0"/>
                <a:cs typeface="Times New Roman" panose="02020603050405020304" pitchFamily="18" charset="0"/>
              </a:rPr>
              <a:t>IBM Watson</a:t>
            </a:r>
            <a:r>
              <a:rPr lang="zh-CN" altLang="en-US" sz="2400" dirty="0">
                <a:latin typeface="Times New Roman" panose="02020603050405020304" pitchFamily="18" charset="0"/>
                <a:cs typeface="Times New Roman" panose="02020603050405020304" pitchFamily="18" charset="0"/>
              </a:rPr>
              <a:t>解决了临床测试难题</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的社论。</a:t>
            </a:r>
          </a:p>
        </p:txBody>
      </p:sp>
    </p:spTree>
    <p:extLst>
      <p:ext uri="{BB962C8B-B14F-4D97-AF65-F5344CB8AC3E}">
        <p14:creationId xmlns:p14="http://schemas.microsoft.com/office/powerpoint/2010/main" val="179515502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人工智能与医疗</a:t>
            </a:r>
          </a:p>
        </p:txBody>
      </p:sp>
      <p:sp>
        <p:nvSpPr>
          <p:cNvPr id="8" name="文本框 7"/>
          <p:cNvSpPr txBox="1"/>
          <p:nvPr/>
        </p:nvSpPr>
        <p:spPr>
          <a:xfrm>
            <a:off x="555417" y="1196545"/>
            <a:ext cx="1723549" cy="461665"/>
          </a:xfrm>
          <a:prstGeom prst="rect">
            <a:avLst/>
          </a:prstGeom>
          <a:noFill/>
        </p:spPr>
        <p:txBody>
          <a:bodyPr wrap="none" rtlCol="0">
            <a:spAutoFit/>
          </a:bodyPr>
          <a:lstStyle/>
          <a:p>
            <a:r>
              <a:rPr lang="zh-CN" altLang="en-US" sz="2400" b="1" dirty="0">
                <a:latin typeface="Courier New" pitchFamily="49" charset="0"/>
              </a:rPr>
              <a:t>医疗机器人</a:t>
            </a:r>
            <a:endParaRPr kumimoji="1" lang="zh-CN" altLang="en-US" sz="2000" b="1" dirty="0"/>
          </a:p>
        </p:txBody>
      </p:sp>
      <p:pic>
        <p:nvPicPr>
          <p:cNvPr id="3" name="图片 2"/>
          <p:cNvPicPr>
            <a:picLocks noChangeAspect="1"/>
          </p:cNvPicPr>
          <p:nvPr/>
        </p:nvPicPr>
        <p:blipFill>
          <a:blip r:embed="rId2"/>
          <a:stretch>
            <a:fillRect/>
          </a:stretch>
        </p:blipFill>
        <p:spPr>
          <a:xfrm>
            <a:off x="107504" y="1567421"/>
            <a:ext cx="3298784" cy="1858315"/>
          </a:xfrm>
          <a:prstGeom prst="rect">
            <a:avLst/>
          </a:prstGeom>
        </p:spPr>
      </p:pic>
      <p:sp>
        <p:nvSpPr>
          <p:cNvPr id="4" name="矩形 3"/>
          <p:cNvSpPr/>
          <p:nvPr/>
        </p:nvSpPr>
        <p:spPr>
          <a:xfrm>
            <a:off x="629845" y="3180522"/>
            <a:ext cx="2779928" cy="369332"/>
          </a:xfrm>
          <a:prstGeom prst="rect">
            <a:avLst/>
          </a:prstGeom>
        </p:spPr>
        <p:txBody>
          <a:bodyPr wrap="none">
            <a:spAutoFit/>
          </a:bodyPr>
          <a:lstStyle/>
          <a:p>
            <a:r>
              <a:rPr lang="en-US" altLang="zh-CN" b="1" dirty="0">
                <a:solidFill>
                  <a:srgbClr val="262626"/>
                </a:solidFill>
                <a:latin typeface="Helvetica Neue" charset="0"/>
              </a:rPr>
              <a:t>A1</a:t>
            </a:r>
            <a:r>
              <a:rPr lang="zh-CN" altLang="en-US" b="1" dirty="0">
                <a:solidFill>
                  <a:srgbClr val="262626"/>
                </a:solidFill>
                <a:latin typeface="Helvetica Neue" charset="0"/>
              </a:rPr>
              <a:t>下肢智能反馈训练系统</a:t>
            </a:r>
            <a:endParaRPr lang="zh-CN" altLang="en-US" dirty="0"/>
          </a:p>
        </p:txBody>
      </p:sp>
      <p:pic>
        <p:nvPicPr>
          <p:cNvPr id="5" name="图片 4"/>
          <p:cNvPicPr>
            <a:picLocks noChangeAspect="1"/>
          </p:cNvPicPr>
          <p:nvPr/>
        </p:nvPicPr>
        <p:blipFill>
          <a:blip r:embed="rId3"/>
          <a:stretch>
            <a:fillRect/>
          </a:stretch>
        </p:blipFill>
        <p:spPr>
          <a:xfrm>
            <a:off x="629845" y="3911600"/>
            <a:ext cx="7620000" cy="2946400"/>
          </a:xfrm>
          <a:prstGeom prst="rect">
            <a:avLst/>
          </a:prstGeom>
        </p:spPr>
      </p:pic>
      <p:sp>
        <p:nvSpPr>
          <p:cNvPr id="6" name="文本框 5"/>
          <p:cNvSpPr txBox="1"/>
          <p:nvPr/>
        </p:nvSpPr>
        <p:spPr>
          <a:xfrm>
            <a:off x="2278966" y="3587262"/>
            <a:ext cx="184731" cy="369332"/>
          </a:xfrm>
          <a:prstGeom prst="rect">
            <a:avLst/>
          </a:prstGeom>
          <a:noFill/>
        </p:spPr>
        <p:txBody>
          <a:bodyPr wrap="none" rtlCol="0">
            <a:spAutoFit/>
          </a:bodyPr>
          <a:lstStyle/>
          <a:p>
            <a:endParaRPr kumimoji="1" lang="zh-CN" altLang="en-US" dirty="0"/>
          </a:p>
        </p:txBody>
      </p:sp>
      <p:sp>
        <p:nvSpPr>
          <p:cNvPr id="7" name="文本框 6"/>
          <p:cNvSpPr txBox="1"/>
          <p:nvPr/>
        </p:nvSpPr>
        <p:spPr>
          <a:xfrm>
            <a:off x="952313" y="3701590"/>
            <a:ext cx="646331" cy="369332"/>
          </a:xfrm>
          <a:prstGeom prst="rect">
            <a:avLst/>
          </a:prstGeom>
          <a:noFill/>
        </p:spPr>
        <p:txBody>
          <a:bodyPr wrap="none" rtlCol="0">
            <a:spAutoFit/>
          </a:bodyPr>
          <a:lstStyle/>
          <a:p>
            <a:r>
              <a:rPr kumimoji="1" lang="zh-CN" altLang="en-US"/>
              <a:t>更多</a:t>
            </a:r>
          </a:p>
        </p:txBody>
      </p:sp>
      <p:pic>
        <p:nvPicPr>
          <p:cNvPr id="9" name="图片 8"/>
          <p:cNvPicPr>
            <a:picLocks noChangeAspect="1"/>
          </p:cNvPicPr>
          <p:nvPr/>
        </p:nvPicPr>
        <p:blipFill>
          <a:blip r:embed="rId4"/>
          <a:stretch>
            <a:fillRect/>
          </a:stretch>
        </p:blipFill>
        <p:spPr>
          <a:xfrm>
            <a:off x="4355976" y="1347129"/>
            <a:ext cx="3431639" cy="2383598"/>
          </a:xfrm>
          <a:prstGeom prst="rect">
            <a:avLst/>
          </a:prstGeom>
        </p:spPr>
      </p:pic>
    </p:spTree>
    <p:extLst>
      <p:ext uri="{BB962C8B-B14F-4D97-AF65-F5344CB8AC3E}">
        <p14:creationId xmlns:p14="http://schemas.microsoft.com/office/powerpoint/2010/main" val="12831783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人工智能与医疗</a:t>
            </a:r>
          </a:p>
        </p:txBody>
      </p:sp>
      <p:sp>
        <p:nvSpPr>
          <p:cNvPr id="8" name="文本框 7"/>
          <p:cNvSpPr txBox="1"/>
          <p:nvPr/>
        </p:nvSpPr>
        <p:spPr>
          <a:xfrm>
            <a:off x="930638" y="1139714"/>
            <a:ext cx="3567002" cy="769441"/>
          </a:xfrm>
          <a:prstGeom prst="rect">
            <a:avLst/>
          </a:prstGeom>
          <a:noFill/>
        </p:spPr>
        <p:txBody>
          <a:bodyPr wrap="none" rtlCol="0">
            <a:spAutoFit/>
          </a:bodyPr>
          <a:lstStyle/>
          <a:p>
            <a:r>
              <a:rPr lang="en-US" altLang="zh-CN" sz="2400" b="1" dirty="0">
                <a:latin typeface="Courier New" pitchFamily="49" charset="0"/>
              </a:rPr>
              <a:t>IBM</a:t>
            </a:r>
            <a:r>
              <a:rPr lang="zh-CN" altLang="en-US" sz="2400" b="1" dirty="0">
                <a:latin typeface="Courier New" pitchFamily="49" charset="0"/>
              </a:rPr>
              <a:t> </a:t>
            </a:r>
            <a:r>
              <a:rPr lang="en-US" altLang="zh-CN" sz="2400" b="1" dirty="0">
                <a:latin typeface="Courier New" pitchFamily="49" charset="0"/>
              </a:rPr>
              <a:t>Watson</a:t>
            </a:r>
            <a:r>
              <a:rPr lang="zh-CN" altLang="en-US" sz="2400" b="1" dirty="0">
                <a:latin typeface="Courier New" pitchFamily="49" charset="0"/>
              </a:rPr>
              <a:t>的应用场景</a:t>
            </a:r>
            <a:endParaRPr lang="en-US" altLang="zh-CN" sz="2400" b="1" dirty="0">
              <a:latin typeface="Courier New" pitchFamily="49" charset="0"/>
            </a:endParaRPr>
          </a:p>
          <a:p>
            <a:endParaRPr kumimoji="1" lang="zh-CN" altLang="en-US" sz="2000" b="1" dirty="0"/>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520" y="1628800"/>
            <a:ext cx="5954312" cy="1360122"/>
          </a:xfrm>
          <a:prstGeom prst="rect">
            <a:avLst/>
          </a:prstGeom>
        </p:spPr>
      </p:pic>
      <p:pic>
        <p:nvPicPr>
          <p:cNvPr id="4" name="图片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6236" y="2997093"/>
            <a:ext cx="5846004" cy="1265414"/>
          </a:xfrm>
          <a:prstGeom prst="rect">
            <a:avLst/>
          </a:prstGeom>
        </p:spPr>
      </p:pic>
      <p:pic>
        <p:nvPicPr>
          <p:cNvPr id="7" name="图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89412" y="4293163"/>
            <a:ext cx="5802868" cy="1384076"/>
          </a:xfrm>
          <a:prstGeom prst="rect">
            <a:avLst/>
          </a:prstGeom>
        </p:spPr>
      </p:pic>
      <p:pic>
        <p:nvPicPr>
          <p:cNvPr id="11" name="图片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771800" y="5624296"/>
            <a:ext cx="5328592" cy="1256096"/>
          </a:xfrm>
          <a:prstGeom prst="rect">
            <a:avLst/>
          </a:prstGeom>
        </p:spPr>
      </p:pic>
    </p:spTree>
    <p:extLst>
      <p:ext uri="{BB962C8B-B14F-4D97-AF65-F5344CB8AC3E}">
        <p14:creationId xmlns:p14="http://schemas.microsoft.com/office/powerpoint/2010/main" val="1229308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人工智能与医疗</a:t>
            </a:r>
          </a:p>
        </p:txBody>
      </p:sp>
      <p:sp>
        <p:nvSpPr>
          <p:cNvPr id="8" name="文本框 7"/>
          <p:cNvSpPr txBox="1"/>
          <p:nvPr/>
        </p:nvSpPr>
        <p:spPr>
          <a:xfrm>
            <a:off x="313491" y="1142650"/>
            <a:ext cx="3567002" cy="769441"/>
          </a:xfrm>
          <a:prstGeom prst="rect">
            <a:avLst/>
          </a:prstGeom>
          <a:noFill/>
        </p:spPr>
        <p:txBody>
          <a:bodyPr wrap="none" rtlCol="0">
            <a:spAutoFit/>
          </a:bodyPr>
          <a:lstStyle/>
          <a:p>
            <a:r>
              <a:rPr lang="en-US" altLang="zh-CN" sz="2400" b="1" dirty="0">
                <a:latin typeface="Courier New" pitchFamily="49" charset="0"/>
              </a:rPr>
              <a:t>IBM</a:t>
            </a:r>
            <a:r>
              <a:rPr lang="zh-CN" altLang="en-US" sz="2400" b="1" dirty="0">
                <a:latin typeface="Courier New" pitchFamily="49" charset="0"/>
              </a:rPr>
              <a:t> </a:t>
            </a:r>
            <a:r>
              <a:rPr lang="en-US" altLang="zh-CN" sz="2400" b="1" dirty="0">
                <a:latin typeface="Courier New" pitchFamily="49" charset="0"/>
              </a:rPr>
              <a:t>Watson</a:t>
            </a:r>
            <a:r>
              <a:rPr lang="zh-CN" altLang="en-US" sz="2400" b="1" dirty="0">
                <a:latin typeface="Courier New" pitchFamily="49" charset="0"/>
              </a:rPr>
              <a:t>的应用场景</a:t>
            </a:r>
            <a:endParaRPr lang="en-US" altLang="zh-CN" sz="2400" b="1" dirty="0">
              <a:latin typeface="Courier New" pitchFamily="49" charset="0"/>
            </a:endParaRPr>
          </a:p>
          <a:p>
            <a:endParaRPr kumimoji="1" lang="zh-CN" altLang="en-US" sz="2000" b="1" dirty="0"/>
          </a:p>
        </p:txBody>
      </p:sp>
      <p:sp>
        <p:nvSpPr>
          <p:cNvPr id="5" name="文本框 4"/>
          <p:cNvSpPr txBox="1"/>
          <p:nvPr/>
        </p:nvSpPr>
        <p:spPr>
          <a:xfrm>
            <a:off x="932580" y="1708556"/>
            <a:ext cx="6019597" cy="369332"/>
          </a:xfrm>
          <a:prstGeom prst="rect">
            <a:avLst/>
          </a:prstGeom>
          <a:noFill/>
        </p:spPr>
        <p:txBody>
          <a:bodyPr wrap="none" rtlCol="0">
            <a:spAutoFit/>
          </a:bodyPr>
          <a:lstStyle/>
          <a:p>
            <a:r>
              <a:rPr kumimoji="1" lang="en-US" altLang="zh-CN" dirty="0" smtClean="0"/>
              <a:t>Watson</a:t>
            </a:r>
            <a:r>
              <a:rPr kumimoji="1" lang="zh-CN" altLang="en-US" dirty="0"/>
              <a:t>还被用于很多医疗领域，如肿瘤检测、基因测序等</a:t>
            </a:r>
          </a:p>
        </p:txBody>
      </p:sp>
      <p:pic>
        <p:nvPicPr>
          <p:cNvPr id="9" name="图片 8"/>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13491" y="2259073"/>
            <a:ext cx="3826462" cy="2614749"/>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733362" y="2259073"/>
            <a:ext cx="3765592" cy="2950113"/>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87624" y="4826771"/>
            <a:ext cx="2631928" cy="2031229"/>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5292080" y="4998188"/>
            <a:ext cx="2824342" cy="1864178"/>
          </a:xfrm>
          <a:prstGeom prst="rect">
            <a:avLst/>
          </a:prstGeom>
        </p:spPr>
      </p:pic>
    </p:spTree>
    <p:extLst>
      <p:ext uri="{BB962C8B-B14F-4D97-AF65-F5344CB8AC3E}">
        <p14:creationId xmlns:p14="http://schemas.microsoft.com/office/powerpoint/2010/main" val="19259044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latin typeface="微软雅黑" panose="020B0503020204020204" pitchFamily="34" charset="-122"/>
                <a:ea typeface="微软雅黑" panose="020B0503020204020204" pitchFamily="34" charset="-122"/>
              </a:rPr>
              <a:t>图灵试验</a:t>
            </a:r>
            <a:endParaRPr lang="zh-CN" altLang="en-US" dirty="0">
              <a:latin typeface="微软雅黑" panose="020B0503020204020204" pitchFamily="34" charset="-122"/>
              <a:ea typeface="微软雅黑" panose="020B0503020204020204" pitchFamily="34" charset="-122"/>
            </a:endParaRPr>
          </a:p>
        </p:txBody>
      </p:sp>
      <p:sp>
        <p:nvSpPr>
          <p:cNvPr id="5" name="矩形 4"/>
          <p:cNvSpPr/>
          <p:nvPr/>
        </p:nvSpPr>
        <p:spPr>
          <a:xfrm>
            <a:off x="148183" y="1340768"/>
            <a:ext cx="5184576" cy="5184576"/>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marL="342900" indent="-342900" fontAlgn="base">
              <a:spcBef>
                <a:spcPct val="20000"/>
              </a:spcBef>
              <a:spcAft>
                <a:spcPct val="0"/>
              </a:spcAft>
              <a:buClr>
                <a:srgbClr val="C00000"/>
              </a:buClr>
              <a:buSzPct val="90000"/>
              <a:buFont typeface="Wingdings" pitchFamily="2" charset="2"/>
              <a:buChar char="p"/>
            </a:pPr>
            <a:endParaRPr lang="zh-CN" altLang="en-US" sz="2800" dirty="0">
              <a:latin typeface="Times New Roman" panose="02020603050405020304" pitchFamily="18" charset="0"/>
              <a:cs typeface="Times New Roman" panose="02020603050405020304" pitchFamily="18" charset="0"/>
            </a:endParaRPr>
          </a:p>
        </p:txBody>
      </p:sp>
      <p:pic>
        <p:nvPicPr>
          <p:cNvPr id="4" name="图片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672" y="1477119"/>
            <a:ext cx="6296025" cy="4800600"/>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68783" y="1485131"/>
            <a:ext cx="4143375" cy="2447925"/>
          </a:xfrm>
          <a:prstGeom prst="rect">
            <a:avLst/>
          </a:prstGeom>
        </p:spPr>
      </p:pic>
    </p:spTree>
    <p:extLst>
      <p:ext uri="{BB962C8B-B14F-4D97-AF65-F5344CB8AC3E}">
        <p14:creationId xmlns:p14="http://schemas.microsoft.com/office/powerpoint/2010/main" val="8388513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人工智能与医疗</a:t>
            </a:r>
          </a:p>
        </p:txBody>
      </p:sp>
      <p:sp>
        <p:nvSpPr>
          <p:cNvPr id="8" name="文本框 7"/>
          <p:cNvSpPr txBox="1"/>
          <p:nvPr/>
        </p:nvSpPr>
        <p:spPr>
          <a:xfrm>
            <a:off x="323528" y="1161378"/>
            <a:ext cx="8186857" cy="830997"/>
          </a:xfrm>
          <a:prstGeom prst="rect">
            <a:avLst/>
          </a:prstGeom>
          <a:noFill/>
        </p:spPr>
        <p:txBody>
          <a:bodyPr wrap="none" rtlCol="0">
            <a:spAutoFit/>
          </a:bodyPr>
          <a:lstStyle/>
          <a:p>
            <a:r>
              <a:rPr lang="zh-CN" altLang="en-US" sz="2400" b="1" dirty="0">
                <a:latin typeface="Courier New" pitchFamily="49" charset="0"/>
              </a:rPr>
              <a:t>除了应用方面，智能医疗领域上人工智能也有相应的竞赛去</a:t>
            </a:r>
            <a:endParaRPr lang="en-US" altLang="zh-CN" sz="2400" b="1" dirty="0">
              <a:latin typeface="Courier New" pitchFamily="49" charset="0"/>
            </a:endParaRPr>
          </a:p>
          <a:p>
            <a:r>
              <a:rPr kumimoji="1" lang="zh-CN" altLang="en-US" sz="2400" b="1" dirty="0">
                <a:latin typeface="Courier New" pitchFamily="49" charset="0"/>
              </a:rPr>
              <a:t>帮助技术的发展</a:t>
            </a:r>
            <a:endParaRPr kumimoji="1" lang="zh-CN" altLang="en-US" sz="2000" b="1" dirty="0"/>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992375"/>
            <a:ext cx="8784976" cy="1472200"/>
          </a:xfrm>
          <a:prstGeom prst="rect">
            <a:avLst/>
          </a:prstGeom>
        </p:spPr>
      </p:pic>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907704" y="3068960"/>
            <a:ext cx="5116696" cy="3789040"/>
          </a:xfrm>
          <a:prstGeom prst="rect">
            <a:avLst/>
          </a:prstGeom>
        </p:spPr>
      </p:pic>
    </p:spTree>
    <p:extLst>
      <p:ext uri="{BB962C8B-B14F-4D97-AF65-F5344CB8AC3E}">
        <p14:creationId xmlns:p14="http://schemas.microsoft.com/office/powerpoint/2010/main" val="3362919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人工智能与医疗</a:t>
            </a:r>
          </a:p>
        </p:txBody>
      </p:sp>
      <p:sp>
        <p:nvSpPr>
          <p:cNvPr id="10" name="文本框 9"/>
          <p:cNvSpPr txBox="1"/>
          <p:nvPr/>
        </p:nvSpPr>
        <p:spPr>
          <a:xfrm>
            <a:off x="179512" y="1168963"/>
            <a:ext cx="8136904" cy="1200329"/>
          </a:xfrm>
          <a:prstGeom prst="rect">
            <a:avLst/>
          </a:prstGeom>
          <a:noFill/>
        </p:spPr>
        <p:txBody>
          <a:bodyPr wrap="square" rtlCol="0">
            <a:spAutoFit/>
          </a:bodyPr>
          <a:lstStyle/>
          <a:p>
            <a:pPr latinLnBrk="1"/>
            <a:r>
              <a:rPr lang="zh-CN" altLang="en-US" sz="2400" b="1" dirty="0"/>
              <a:t>总的来说，人工智能在医疗领域的机遇主要有几大方向：</a:t>
            </a:r>
            <a:endParaRPr lang="en-US" altLang="zh-CN" sz="2400" dirty="0"/>
          </a:p>
          <a:p>
            <a:pPr latinLnBrk="1"/>
            <a:r>
              <a:rPr lang="zh-CN" altLang="en-US" sz="2400" dirty="0"/>
              <a:t/>
            </a:r>
            <a:br>
              <a:rPr lang="zh-CN" altLang="en-US" sz="2400" dirty="0"/>
            </a:br>
            <a:r>
              <a:rPr lang="zh-CN" altLang="en-US" sz="2400" dirty="0"/>
              <a:t>医疗诊断、医学影像识别、药物研发、基因测序</a:t>
            </a:r>
          </a:p>
        </p:txBody>
      </p:sp>
      <p:pic>
        <p:nvPicPr>
          <p:cNvPr id="3" name="图片 2"/>
          <p:cNvPicPr>
            <a:picLocks noChangeAspect="1"/>
          </p:cNvPicPr>
          <p:nvPr/>
        </p:nvPicPr>
        <p:blipFill>
          <a:blip r:embed="rId3"/>
          <a:stretch>
            <a:fillRect/>
          </a:stretch>
        </p:blipFill>
        <p:spPr>
          <a:xfrm>
            <a:off x="866232" y="2839471"/>
            <a:ext cx="2633155" cy="2636911"/>
          </a:xfrm>
          <a:prstGeom prst="rect">
            <a:avLst/>
          </a:prstGeom>
        </p:spPr>
      </p:pic>
      <p:sp>
        <p:nvSpPr>
          <p:cNvPr id="5" name="文本框 4"/>
          <p:cNvSpPr txBox="1"/>
          <p:nvPr/>
        </p:nvSpPr>
        <p:spPr>
          <a:xfrm>
            <a:off x="823965" y="5590670"/>
            <a:ext cx="2031325" cy="369332"/>
          </a:xfrm>
          <a:prstGeom prst="rect">
            <a:avLst/>
          </a:prstGeom>
          <a:noFill/>
        </p:spPr>
        <p:txBody>
          <a:bodyPr wrap="none" rtlCol="0">
            <a:spAutoFit/>
          </a:bodyPr>
          <a:lstStyle/>
          <a:p>
            <a:r>
              <a:rPr kumimoji="1" lang="zh-CN" altLang="en-US" dirty="0"/>
              <a:t>胃癌</a:t>
            </a:r>
            <a:r>
              <a:rPr kumimoji="1" lang="zh-CN" altLang="en-US"/>
              <a:t>病理切片识别</a:t>
            </a:r>
          </a:p>
        </p:txBody>
      </p:sp>
      <p:pic>
        <p:nvPicPr>
          <p:cNvPr id="7" name="图片 6"/>
          <p:cNvPicPr>
            <a:picLocks noChangeAspect="1"/>
          </p:cNvPicPr>
          <p:nvPr/>
        </p:nvPicPr>
        <p:blipFill>
          <a:blip r:embed="rId4"/>
          <a:stretch>
            <a:fillRect/>
          </a:stretch>
        </p:blipFill>
        <p:spPr>
          <a:xfrm>
            <a:off x="5113339" y="4979838"/>
            <a:ext cx="1753509" cy="1316236"/>
          </a:xfrm>
          <a:prstGeom prst="rect">
            <a:avLst/>
          </a:prstGeom>
        </p:spPr>
      </p:pic>
      <p:sp>
        <p:nvSpPr>
          <p:cNvPr id="8" name="文本框 7"/>
          <p:cNvSpPr txBox="1"/>
          <p:nvPr/>
        </p:nvSpPr>
        <p:spPr>
          <a:xfrm>
            <a:off x="5297188" y="6310718"/>
            <a:ext cx="1569660" cy="369332"/>
          </a:xfrm>
          <a:prstGeom prst="rect">
            <a:avLst/>
          </a:prstGeom>
          <a:noFill/>
        </p:spPr>
        <p:txBody>
          <a:bodyPr wrap="none" rtlCol="0">
            <a:spAutoFit/>
          </a:bodyPr>
          <a:lstStyle/>
          <a:p>
            <a:r>
              <a:rPr kumimoji="1" lang="zh-CN" altLang="en-US" dirty="0"/>
              <a:t>基因</a:t>
            </a:r>
            <a:r>
              <a:rPr kumimoji="1" lang="zh-CN" altLang="en-US"/>
              <a:t>测序概念</a:t>
            </a:r>
          </a:p>
        </p:txBody>
      </p:sp>
      <p:pic>
        <p:nvPicPr>
          <p:cNvPr id="9" name="图片 8"/>
          <p:cNvPicPr>
            <a:picLocks noChangeAspect="1"/>
          </p:cNvPicPr>
          <p:nvPr/>
        </p:nvPicPr>
        <p:blipFill>
          <a:blip r:embed="rId5"/>
          <a:stretch>
            <a:fillRect/>
          </a:stretch>
        </p:blipFill>
        <p:spPr>
          <a:xfrm>
            <a:off x="4699273" y="2630205"/>
            <a:ext cx="3080549" cy="1732809"/>
          </a:xfrm>
          <a:prstGeom prst="rect">
            <a:avLst/>
          </a:prstGeom>
        </p:spPr>
      </p:pic>
      <p:sp>
        <p:nvSpPr>
          <p:cNvPr id="11" name="文本框 10"/>
          <p:cNvSpPr txBox="1"/>
          <p:nvPr/>
        </p:nvSpPr>
        <p:spPr>
          <a:xfrm>
            <a:off x="5758852" y="4450943"/>
            <a:ext cx="1107996" cy="369332"/>
          </a:xfrm>
          <a:prstGeom prst="rect">
            <a:avLst/>
          </a:prstGeom>
          <a:noFill/>
        </p:spPr>
        <p:txBody>
          <a:bodyPr wrap="none" rtlCol="0">
            <a:spAutoFit/>
          </a:bodyPr>
          <a:lstStyle/>
          <a:p>
            <a:r>
              <a:rPr kumimoji="1" lang="zh-CN" altLang="en-US" dirty="0"/>
              <a:t>辅助诊断</a:t>
            </a:r>
          </a:p>
        </p:txBody>
      </p:sp>
    </p:spTree>
    <p:extLst>
      <p:ext uri="{BB962C8B-B14F-4D97-AF65-F5344CB8AC3E}">
        <p14:creationId xmlns:p14="http://schemas.microsoft.com/office/powerpoint/2010/main" val="12597852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5" name="Rectangle 2"/>
          <p:cNvSpPr>
            <a:spLocks noGrp="1" noChangeArrowheads="1"/>
          </p:cNvSpPr>
          <p:nvPr>
            <p:ph type="title"/>
          </p:nvPr>
        </p:nvSpPr>
        <p:spPr/>
        <p:txBody>
          <a:bodyPr/>
          <a:lstStyle/>
          <a:p>
            <a:pPr eaLnBrk="1" hangingPunct="1"/>
            <a:r>
              <a:rPr lang="zh-CN" altLang="en-US" sz="4000" dirty="0">
                <a:solidFill>
                  <a:srgbClr val="368CFF"/>
                </a:solidFill>
                <a:latin typeface="微软雅黑" panose="020B0503020204020204" pitchFamily="34" charset="-122"/>
                <a:ea typeface="微软雅黑" panose="020B0503020204020204" pitchFamily="34" charset="-122"/>
              </a:rPr>
              <a:t>提纲</a:t>
            </a:r>
            <a:endParaRPr lang="en-US" altLang="zh-CN" sz="4000" dirty="0">
              <a:solidFill>
                <a:srgbClr val="368CFF"/>
              </a:solidFill>
              <a:latin typeface="微软雅黑" panose="020B0503020204020204" pitchFamily="34" charset="-122"/>
              <a:ea typeface="微软雅黑" panose="020B0503020204020204" pitchFamily="34" charset="-122"/>
            </a:endParaRPr>
          </a:p>
        </p:txBody>
      </p:sp>
      <p:sp>
        <p:nvSpPr>
          <p:cNvPr id="37891" name="Rectangle 3"/>
          <p:cNvSpPr>
            <a:spLocks noGrp="1" noChangeArrowheads="1"/>
          </p:cNvSpPr>
          <p:nvPr>
            <p:ph type="body" idx="4294967295"/>
          </p:nvPr>
        </p:nvSpPr>
        <p:spPr>
          <a:xfrm>
            <a:off x="914400" y="1196975"/>
            <a:ext cx="8229600" cy="5184775"/>
          </a:xfrm>
        </p:spPr>
        <p:txBody>
          <a:bodyPr/>
          <a:lstStyle/>
          <a:p>
            <a:pPr eaLnBrk="1" hangingPunct="1">
              <a:defRPr/>
            </a:pPr>
            <a:r>
              <a:rPr lang="zh-CN" altLang="en-US" dirty="0">
                <a:solidFill>
                  <a:schemeClr val="bg1">
                    <a:lumMod val="65000"/>
                  </a:schemeClr>
                </a:solidFill>
              </a:rPr>
              <a:t>人工智能</a:t>
            </a:r>
            <a:endParaRPr lang="en-US" altLang="zh-CN" dirty="0">
              <a:solidFill>
                <a:schemeClr val="bg1">
                  <a:lumMod val="65000"/>
                </a:schemeClr>
              </a:solidFill>
            </a:endParaRPr>
          </a:p>
          <a:p>
            <a:pPr eaLnBrk="1" hangingPunct="1">
              <a:defRPr/>
            </a:pPr>
            <a:r>
              <a:rPr lang="zh-CN" altLang="en-US" sz="3200" dirty="0">
                <a:solidFill>
                  <a:schemeClr val="bg1">
                    <a:lumMod val="65000"/>
                  </a:schemeClr>
                </a:solidFill>
              </a:rPr>
              <a:t>人工智能与金融</a:t>
            </a:r>
            <a:endParaRPr lang="en-US" altLang="zh-CN" sz="3200" dirty="0">
              <a:solidFill>
                <a:schemeClr val="bg1">
                  <a:lumMod val="65000"/>
                </a:schemeClr>
              </a:solidFill>
            </a:endParaRPr>
          </a:p>
          <a:p>
            <a:pPr>
              <a:defRPr/>
            </a:pPr>
            <a:r>
              <a:rPr lang="zh-CN" altLang="en-US" dirty="0">
                <a:solidFill>
                  <a:schemeClr val="bg1">
                    <a:lumMod val="65000"/>
                  </a:schemeClr>
                </a:solidFill>
              </a:rPr>
              <a:t>人工智能与医疗</a:t>
            </a:r>
            <a:endParaRPr lang="en-US" altLang="zh-CN" dirty="0">
              <a:solidFill>
                <a:schemeClr val="bg1">
                  <a:lumMod val="65000"/>
                </a:schemeClr>
              </a:solidFill>
            </a:endParaRPr>
          </a:p>
          <a:p>
            <a:pPr>
              <a:defRPr/>
            </a:pPr>
            <a:r>
              <a:rPr lang="zh-CN" altLang="en-US" dirty="0"/>
              <a:t>人工智能与机器人</a:t>
            </a:r>
            <a:endParaRPr lang="en-US" altLang="zh-CN" dirty="0"/>
          </a:p>
          <a:p>
            <a:pPr>
              <a:defRPr/>
            </a:pPr>
            <a:r>
              <a:rPr lang="zh-CN" altLang="en-US" dirty="0">
                <a:solidFill>
                  <a:schemeClr val="bg1">
                    <a:lumMod val="65000"/>
                  </a:schemeClr>
                </a:solidFill>
              </a:rPr>
              <a:t>人工智能的更多应用</a:t>
            </a:r>
          </a:p>
        </p:txBody>
      </p:sp>
    </p:spTree>
    <p:extLst>
      <p:ext uri="{BB962C8B-B14F-4D97-AF65-F5344CB8AC3E}">
        <p14:creationId xmlns:p14="http://schemas.microsoft.com/office/powerpoint/2010/main" val="12176473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机器人</a:t>
            </a:r>
          </a:p>
        </p:txBody>
      </p:sp>
      <p:sp>
        <p:nvSpPr>
          <p:cNvPr id="4" name="文本框 3"/>
          <p:cNvSpPr txBox="1"/>
          <p:nvPr/>
        </p:nvSpPr>
        <p:spPr>
          <a:xfrm>
            <a:off x="251520" y="1157843"/>
            <a:ext cx="8064896" cy="830997"/>
          </a:xfrm>
          <a:prstGeom prst="rect">
            <a:avLst/>
          </a:prstGeom>
          <a:noFill/>
        </p:spPr>
        <p:txBody>
          <a:bodyPr wrap="square" rtlCol="0">
            <a:spAutoFit/>
          </a:bodyPr>
          <a:lstStyle/>
          <a:p>
            <a:r>
              <a:rPr lang="zh-CN" altLang="en-US" sz="2400" dirty="0"/>
              <a:t>波士顿动力等机器人 </a:t>
            </a:r>
            <a:r>
              <a:rPr lang="en-US" altLang="zh-CN" sz="2400" dirty="0"/>
              <a:t>handle</a:t>
            </a:r>
            <a:r>
              <a:rPr lang="zh-CN" altLang="en-US" sz="2400" dirty="0"/>
              <a:t>，可以自行完成搬箱子、跳跃障碍物、跳跃楼梯、旋转等行为</a:t>
            </a:r>
            <a:endParaRPr kumimoji="1" lang="zh-CN" altLang="en-US" sz="2400" dirty="0"/>
          </a:p>
        </p:txBody>
      </p:sp>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544" y="2204864"/>
            <a:ext cx="3672408" cy="4674998"/>
          </a:xfrm>
          <a:prstGeom prst="rect">
            <a:avLst/>
          </a:prstGeom>
        </p:spPr>
      </p:pic>
      <p:pic>
        <p:nvPicPr>
          <p:cNvPr id="8" name="图片 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931419" y="2204864"/>
            <a:ext cx="3601021" cy="4659180"/>
          </a:xfrm>
          <a:prstGeom prst="rect">
            <a:avLst/>
          </a:prstGeom>
        </p:spPr>
      </p:pic>
    </p:spTree>
    <p:extLst>
      <p:ext uri="{BB962C8B-B14F-4D97-AF65-F5344CB8AC3E}">
        <p14:creationId xmlns:p14="http://schemas.microsoft.com/office/powerpoint/2010/main" val="10313340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机器人</a:t>
            </a:r>
          </a:p>
        </p:txBody>
      </p:sp>
      <p:sp>
        <p:nvSpPr>
          <p:cNvPr id="4" name="文本框 3"/>
          <p:cNvSpPr txBox="1"/>
          <p:nvPr/>
        </p:nvSpPr>
        <p:spPr>
          <a:xfrm>
            <a:off x="179512" y="1216366"/>
            <a:ext cx="8640960" cy="830997"/>
          </a:xfrm>
          <a:prstGeom prst="rect">
            <a:avLst/>
          </a:prstGeom>
          <a:noFill/>
        </p:spPr>
        <p:txBody>
          <a:bodyPr wrap="square" rtlCol="0">
            <a:spAutoFit/>
          </a:bodyPr>
          <a:lstStyle/>
          <a:p>
            <a:r>
              <a:rPr lang="zh-CN" altLang="en-US" sz="2400" dirty="0"/>
              <a:t>波士顿动力等机器人 </a:t>
            </a:r>
            <a:r>
              <a:rPr lang="en-US" altLang="zh-CN" sz="2400" dirty="0"/>
              <a:t>spot</a:t>
            </a:r>
            <a:r>
              <a:rPr lang="zh-CN" altLang="en-US" sz="2400" dirty="0"/>
              <a:t>，四足机器人，具有极高的环境适应力，和超越人类的稳定性，极强的平衡能力</a:t>
            </a:r>
            <a:endParaRPr kumimoji="1" lang="zh-CN" altLang="en-US" sz="2400" dirty="0"/>
          </a:p>
        </p:txBody>
      </p:sp>
      <p:pic>
        <p:nvPicPr>
          <p:cNvPr id="8" name="图片 7"/>
          <p:cNvPicPr>
            <a:picLocks noChangeAspect="1"/>
          </p:cNvPicPr>
          <p:nvPr/>
        </p:nvPicPr>
        <p:blipFill>
          <a:blip r:embed="rId3"/>
          <a:stretch>
            <a:fillRect/>
          </a:stretch>
        </p:blipFill>
        <p:spPr>
          <a:xfrm>
            <a:off x="5220072" y="2078607"/>
            <a:ext cx="2189820" cy="1459880"/>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5496" y="2348802"/>
            <a:ext cx="3452172" cy="4540597"/>
          </a:xfrm>
          <a:prstGeom prst="rect">
            <a:avLst/>
          </a:prstGeom>
        </p:spPr>
      </p:pic>
      <p:pic>
        <p:nvPicPr>
          <p:cNvPr id="7" name="Picture 3">
            <a:hlinkClick r:id="rId5" action="ppaction://hlinkfile"/>
          </p:cNvPr>
          <p:cNvPicPr>
            <a:picLocks noChangeAspect="1" noChangeArrowheads="1"/>
          </p:cNvPicPr>
          <p:nvPr/>
        </p:nvPicPr>
        <p:blipFill>
          <a:blip r:embed="rId6"/>
          <a:srcRect/>
          <a:stretch>
            <a:fillRect/>
          </a:stretch>
        </p:blipFill>
        <p:spPr bwMode="auto">
          <a:xfrm>
            <a:off x="3779912" y="3566114"/>
            <a:ext cx="5184576" cy="3291886"/>
          </a:xfrm>
          <a:prstGeom prst="rect">
            <a:avLst/>
          </a:prstGeom>
          <a:noFill/>
          <a:ln w="9525">
            <a:noFill/>
            <a:miter lim="800000"/>
            <a:headEnd/>
            <a:tailEnd/>
          </a:ln>
          <a:effectLst/>
        </p:spPr>
      </p:pic>
    </p:spTree>
    <p:extLst>
      <p:ext uri="{BB962C8B-B14F-4D97-AF65-F5344CB8AC3E}">
        <p14:creationId xmlns:p14="http://schemas.microsoft.com/office/powerpoint/2010/main" val="69847743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LEGO</a:t>
            </a:r>
            <a:r>
              <a:rPr lang="zh-CN" altLang="en-US" dirty="0"/>
              <a:t>组件构建机器人</a:t>
            </a:r>
          </a:p>
        </p:txBody>
      </p:sp>
      <p:sp>
        <p:nvSpPr>
          <p:cNvPr id="3" name="内容占位符 2"/>
          <p:cNvSpPr>
            <a:spLocks noGrp="1"/>
          </p:cNvSpPr>
          <p:nvPr>
            <p:ph idx="4294967295"/>
          </p:nvPr>
        </p:nvSpPr>
        <p:spPr>
          <a:xfrm>
            <a:off x="209860" y="1216869"/>
            <a:ext cx="7858125" cy="1135062"/>
          </a:xfrm>
        </p:spPr>
        <p:txBody>
          <a:bodyPr/>
          <a:lstStyle/>
          <a:p>
            <a:pPr marL="0" indent="0">
              <a:buSzPct val="100000"/>
              <a:buNone/>
            </a:pPr>
            <a:r>
              <a:rPr lang="zh-CN" altLang="en-US" sz="2400" dirty="0">
                <a:latin typeface="+mn-ea"/>
              </a:rPr>
              <a:t>用</a:t>
            </a:r>
            <a:r>
              <a:rPr lang="en-US" altLang="zh-CN" sz="2400" dirty="0">
                <a:latin typeface="+mn-ea"/>
              </a:rPr>
              <a:t>LEGO</a:t>
            </a:r>
            <a:r>
              <a:rPr lang="zh-CN" altLang="en-US" sz="2400" dirty="0">
                <a:latin typeface="+mn-ea"/>
              </a:rPr>
              <a:t>机器人组件构建自动目标搜索与抓取机器人</a:t>
            </a:r>
          </a:p>
        </p:txBody>
      </p:sp>
      <p:pic>
        <p:nvPicPr>
          <p:cNvPr id="2050" name="Picture 2"/>
          <p:cNvPicPr>
            <a:picLocks noChangeAspect="1" noChangeArrowheads="1"/>
          </p:cNvPicPr>
          <p:nvPr/>
        </p:nvPicPr>
        <p:blipFill>
          <a:blip r:embed="rId4"/>
          <a:srcRect/>
          <a:stretch>
            <a:fillRect/>
          </a:stretch>
        </p:blipFill>
        <p:spPr bwMode="auto">
          <a:xfrm>
            <a:off x="-36512" y="2492896"/>
            <a:ext cx="4811319" cy="3744416"/>
          </a:xfrm>
          <a:prstGeom prst="rect">
            <a:avLst/>
          </a:prstGeom>
          <a:noFill/>
          <a:ln w="9525">
            <a:noFill/>
            <a:miter lim="800000"/>
            <a:headEnd/>
            <a:tailEnd/>
          </a:ln>
          <a:effectLst/>
        </p:spPr>
      </p:pic>
      <p:pic>
        <p:nvPicPr>
          <p:cNvPr id="5" name="20120320_001.mp4">
            <a:hlinkClick r:id="" action="ppaction://media"/>
          </p:cNvPr>
          <p:cNvPicPr>
            <a:picLocks noRot="1" noChangeAspect="1"/>
          </p:cNvPicPr>
          <p:nvPr>
            <a:videoFile r:link="rId2"/>
            <p:extLst>
              <p:ext uri="{DAA4B4D4-6D71-4841-9C94-3DE7FCFB9230}">
                <p14:media xmlns:p14="http://schemas.microsoft.com/office/powerpoint/2010/main" r:link="rId1"/>
              </p:ext>
            </p:extLst>
          </p:nvPr>
        </p:nvPicPr>
        <p:blipFill>
          <a:blip r:embed="rId5"/>
          <a:stretch>
            <a:fillRect/>
          </a:stretch>
        </p:blipFill>
        <p:spPr>
          <a:xfrm>
            <a:off x="4826313" y="2492896"/>
            <a:ext cx="4282191" cy="3211643"/>
          </a:xfrm>
          <a:prstGeom prst="rect">
            <a:avLst/>
          </a:prstGeom>
        </p:spPr>
      </p:pic>
      <p:sp>
        <p:nvSpPr>
          <p:cNvPr id="7" name="TextBox 6"/>
          <p:cNvSpPr txBox="1"/>
          <p:nvPr/>
        </p:nvSpPr>
        <p:spPr>
          <a:xfrm>
            <a:off x="5570739" y="5877272"/>
            <a:ext cx="2961701" cy="369332"/>
          </a:xfrm>
          <a:prstGeom prst="rect">
            <a:avLst/>
          </a:prstGeom>
          <a:noFill/>
        </p:spPr>
        <p:txBody>
          <a:bodyPr wrap="square" rtlCol="0">
            <a:spAutoFit/>
          </a:bodyPr>
          <a:lstStyle/>
          <a:p>
            <a:r>
              <a:rPr lang="zh-CN" altLang="en-US" sz="1800" dirty="0"/>
              <a:t>机器人搜索并抓取目标</a:t>
            </a:r>
          </a:p>
        </p:txBody>
      </p:sp>
    </p:spTree>
    <p:extLst>
      <p:ext uri="{BB962C8B-B14F-4D97-AF65-F5344CB8AC3E}">
        <p14:creationId xmlns:p14="http://schemas.microsoft.com/office/powerpoint/2010/main" val="10161866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p:cTn id="7" fill="hold" display="0">
                  <p:stCondLst>
                    <p:cond delay="indefinite"/>
                  </p:stCondLst>
                  <p:endCondLst>
                    <p:cond evt="onNext" delay="0">
                      <p:tgtEl>
                        <p:sldTgt/>
                      </p:tgtEl>
                    </p:cond>
                    <p:cond evt="onPrev" delay="0">
                      <p:tgtEl>
                        <p:sldTgt/>
                      </p:tgtEl>
                    </p:cond>
                  </p:endCondLst>
                </p:cTn>
                <p:tgtEl>
                  <p:spTgt spid="5"/>
                </p:tgtEl>
              </p:cMediaNode>
            </p:video>
          </p:childTnLst>
        </p:cTn>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标题 1"/>
          <p:cNvSpPr>
            <a:spLocks noGrp="1"/>
          </p:cNvSpPr>
          <p:nvPr>
            <p:ph type="title"/>
          </p:nvPr>
        </p:nvSpPr>
        <p:spPr/>
        <p:txBody>
          <a:bodyPr/>
          <a:lstStyle/>
          <a:p>
            <a:r>
              <a:rPr lang="zh-CN" altLang="en-US" dirty="0"/>
              <a:t>工业机器人</a:t>
            </a:r>
          </a:p>
        </p:txBody>
      </p:sp>
      <p:sp>
        <p:nvSpPr>
          <p:cNvPr id="5123" name="内容占位符 2"/>
          <p:cNvSpPr>
            <a:spLocks noGrp="1"/>
          </p:cNvSpPr>
          <p:nvPr>
            <p:ph idx="4294967295"/>
          </p:nvPr>
        </p:nvSpPr>
        <p:spPr>
          <a:xfrm>
            <a:off x="107504" y="1084982"/>
            <a:ext cx="8494712" cy="5440362"/>
          </a:xfrm>
        </p:spPr>
        <p:txBody>
          <a:bodyPr/>
          <a:lstStyle/>
          <a:p>
            <a:pPr marL="0" indent="0">
              <a:buNone/>
            </a:pPr>
            <a:r>
              <a:rPr lang="zh-CN" altLang="en-US" sz="2800" dirty="0">
                <a:latin typeface="+mn-ea"/>
              </a:rPr>
              <a:t>制造环境下的工业机器人</a:t>
            </a:r>
            <a:endParaRPr lang="en-US" altLang="zh-CN" sz="2800" dirty="0">
              <a:latin typeface="+mn-ea"/>
            </a:endParaRPr>
          </a:p>
          <a:p>
            <a:pPr marL="457200" lvl="1" indent="0">
              <a:buNone/>
            </a:pPr>
            <a:r>
              <a:rPr lang="zh-CN" altLang="en-US" sz="2400" dirty="0">
                <a:latin typeface="+mn-ea"/>
              </a:rPr>
              <a:t>工业机器人是指在工业中应用的一种能进行自动控制的、可重复编程的、多功能的、多自由度的、多用途的操作机，能搬运材料、工件或操持工具，用以完成各种作业。</a:t>
            </a:r>
          </a:p>
        </p:txBody>
      </p:sp>
      <p:pic>
        <p:nvPicPr>
          <p:cNvPr id="14338" name="Picture 2" descr="“焊接机器人”的图片搜索结果"/>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61" y="3511076"/>
            <a:ext cx="5071095" cy="3346924"/>
          </a:xfrm>
          <a:prstGeom prst="rect">
            <a:avLst/>
          </a:prstGeom>
          <a:noFill/>
          <a:extLst>
            <a:ext uri="{909E8E84-426E-40DD-AFC4-6F175D3DCCD1}">
              <a14:hiddenFill xmlns:a14="http://schemas.microsoft.com/office/drawing/2010/main">
                <a:solidFill>
                  <a:srgbClr val="FFFFFF"/>
                </a:solidFill>
              </a14:hiddenFill>
            </a:ext>
          </a:extLst>
        </p:spPr>
      </p:pic>
      <p:pic>
        <p:nvPicPr>
          <p:cNvPr id="14340" name="Picture 4" descr="“焊接机器人”的图片搜索结果"/>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076057" y="3511077"/>
            <a:ext cx="4067944" cy="33469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35508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r>
              <a:rPr lang="zh-CN" altLang="en-US" dirty="0"/>
              <a:t>军用机器人</a:t>
            </a:r>
          </a:p>
        </p:txBody>
      </p:sp>
      <p:sp>
        <p:nvSpPr>
          <p:cNvPr id="6147" name="内容占位符 4"/>
          <p:cNvSpPr>
            <a:spLocks noGrp="1"/>
          </p:cNvSpPr>
          <p:nvPr>
            <p:ph idx="4294967295"/>
          </p:nvPr>
        </p:nvSpPr>
        <p:spPr>
          <a:xfrm>
            <a:off x="158824" y="1022350"/>
            <a:ext cx="8229600" cy="5257800"/>
          </a:xfrm>
        </p:spPr>
        <p:txBody>
          <a:bodyPr/>
          <a:lstStyle/>
          <a:p>
            <a:pPr marL="0" indent="0" algn="l">
              <a:buSzPct val="100000"/>
              <a:buNone/>
            </a:pPr>
            <a:r>
              <a:rPr lang="zh-CN" altLang="en-US" sz="2800" dirty="0">
                <a:latin typeface="+mn-ea"/>
              </a:rPr>
              <a:t>地面军用机器人</a:t>
            </a:r>
            <a:endParaRPr lang="en-US" altLang="zh-CN" sz="2800" dirty="0">
              <a:latin typeface="+mn-ea"/>
            </a:endParaRPr>
          </a:p>
          <a:p>
            <a:pPr marL="0" indent="0" algn="l">
              <a:buNone/>
            </a:pPr>
            <a:r>
              <a:rPr lang="zh-CN" altLang="en-US" sz="2400" dirty="0">
                <a:latin typeface="+mn-ea"/>
              </a:rPr>
              <a:t>自主车辆依靠自身的智能自主导航</a:t>
            </a:r>
            <a:r>
              <a:rPr lang="en-US" altLang="zh-CN" sz="2400" dirty="0">
                <a:latin typeface="+mn-ea"/>
              </a:rPr>
              <a:t>,</a:t>
            </a:r>
            <a:r>
              <a:rPr lang="zh-CN" altLang="en-US" sz="2400" dirty="0">
                <a:latin typeface="+mn-ea"/>
              </a:rPr>
              <a:t>躲避障碍物</a:t>
            </a:r>
            <a:r>
              <a:rPr lang="en-US" altLang="zh-CN" sz="2400" dirty="0">
                <a:latin typeface="+mn-ea"/>
              </a:rPr>
              <a:t>,</a:t>
            </a:r>
            <a:r>
              <a:rPr lang="zh-CN" altLang="en-US" sz="2400" dirty="0">
                <a:latin typeface="+mn-ea"/>
              </a:rPr>
              <a:t>独立完成各种战斗任务。</a:t>
            </a:r>
            <a:endParaRPr lang="en-US" altLang="zh-CN" sz="2400" dirty="0">
              <a:latin typeface="+mn-ea"/>
            </a:endParaRPr>
          </a:p>
          <a:p>
            <a:pPr marL="0" indent="0" algn="l">
              <a:buNone/>
            </a:pPr>
            <a:r>
              <a:rPr lang="zh-CN" altLang="en-US" sz="2400" dirty="0">
                <a:latin typeface="+mn-ea"/>
              </a:rPr>
              <a:t>半自主车辆可在人的监视下自主行使</a:t>
            </a:r>
            <a:r>
              <a:rPr lang="en-US" altLang="zh-CN" sz="2400" dirty="0">
                <a:latin typeface="+mn-ea"/>
              </a:rPr>
              <a:t>,</a:t>
            </a:r>
            <a:r>
              <a:rPr lang="zh-CN" altLang="en-US" sz="2400" dirty="0">
                <a:latin typeface="+mn-ea"/>
              </a:rPr>
              <a:t>在遇到困难时操作人员可以进行遥控干预。</a:t>
            </a:r>
          </a:p>
          <a:p>
            <a:pPr marL="0" indent="0">
              <a:buNone/>
            </a:pPr>
            <a:endParaRPr lang="zh-CN" altLang="en-US" dirty="0">
              <a:latin typeface="+mn-ea"/>
            </a:endParaRPr>
          </a:p>
        </p:txBody>
      </p:sp>
      <p:pic>
        <p:nvPicPr>
          <p:cNvPr id="6148" name="Picture 4">
            <a:hlinkClick r:id="rId2" action="ppaction://hlinkfile"/>
          </p:cNvPr>
          <p:cNvPicPr>
            <a:picLocks noChangeAspect="1" noChangeArrowheads="1"/>
          </p:cNvPicPr>
          <p:nvPr/>
        </p:nvPicPr>
        <p:blipFill>
          <a:blip r:embed="rId3"/>
          <a:srcRect/>
          <a:stretch>
            <a:fillRect/>
          </a:stretch>
        </p:blipFill>
        <p:spPr bwMode="auto">
          <a:xfrm>
            <a:off x="2543443" y="3455288"/>
            <a:ext cx="4183035" cy="3200022"/>
          </a:xfrm>
          <a:prstGeom prst="rect">
            <a:avLst/>
          </a:prstGeom>
          <a:noFill/>
          <a:ln w="9525" algn="ctr">
            <a:noFill/>
            <a:miter lim="800000"/>
            <a:headEnd/>
            <a:tailEnd/>
          </a:ln>
        </p:spPr>
      </p:pic>
    </p:spTree>
    <p:extLst>
      <p:ext uri="{BB962C8B-B14F-4D97-AF65-F5344CB8AC3E}">
        <p14:creationId xmlns:p14="http://schemas.microsoft.com/office/powerpoint/2010/main" val="7137206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1" name="Rectangle 2"/>
          <p:cNvSpPr>
            <a:spLocks noGrp="1" noChangeArrowheads="1"/>
          </p:cNvSpPr>
          <p:nvPr>
            <p:ph type="title"/>
          </p:nvPr>
        </p:nvSpPr>
        <p:spPr/>
        <p:txBody>
          <a:bodyPr/>
          <a:lstStyle/>
          <a:p>
            <a:r>
              <a:rPr lang="zh-CN" altLang="en-US" dirty="0"/>
              <a:t>军用机器人</a:t>
            </a:r>
          </a:p>
        </p:txBody>
      </p:sp>
      <p:sp>
        <p:nvSpPr>
          <p:cNvPr id="7170" name="内容占位符 2"/>
          <p:cNvSpPr>
            <a:spLocks noGrp="1"/>
          </p:cNvSpPr>
          <p:nvPr>
            <p:ph idx="4294967295"/>
          </p:nvPr>
        </p:nvSpPr>
        <p:spPr>
          <a:xfrm>
            <a:off x="120402" y="1051520"/>
            <a:ext cx="8628062" cy="5257800"/>
          </a:xfrm>
        </p:spPr>
        <p:txBody>
          <a:bodyPr/>
          <a:lstStyle/>
          <a:p>
            <a:pPr marL="0" indent="0">
              <a:buNone/>
            </a:pPr>
            <a:r>
              <a:rPr lang="zh-CN" altLang="en-US" sz="2800" dirty="0">
                <a:latin typeface="+mn-ea"/>
              </a:rPr>
              <a:t>空中机器人（无人机）</a:t>
            </a:r>
            <a:endParaRPr lang="en-US" altLang="zh-CN" sz="2800" dirty="0">
              <a:latin typeface="+mn-ea"/>
            </a:endParaRPr>
          </a:p>
          <a:p>
            <a:pPr marL="0" indent="0">
              <a:buNone/>
            </a:pPr>
            <a:r>
              <a:rPr lang="zh-CN" altLang="en-US" sz="2400" dirty="0">
                <a:solidFill>
                  <a:schemeClr val="tx1"/>
                </a:solidFill>
              </a:rPr>
              <a:t>现代战争是无人机发展的动力，高新技术的发展是它不断进步的基础。</a:t>
            </a:r>
          </a:p>
        </p:txBody>
      </p:sp>
      <p:pic>
        <p:nvPicPr>
          <p:cNvPr id="7172" name="Picture 2"/>
          <p:cNvPicPr>
            <a:picLocks noChangeAspect="1" noChangeArrowheads="1"/>
          </p:cNvPicPr>
          <p:nvPr/>
        </p:nvPicPr>
        <p:blipFill>
          <a:blip r:embed="rId2"/>
          <a:srcRect/>
          <a:stretch>
            <a:fillRect/>
          </a:stretch>
        </p:blipFill>
        <p:spPr bwMode="auto">
          <a:xfrm>
            <a:off x="4589280" y="2417755"/>
            <a:ext cx="4015168" cy="2150299"/>
          </a:xfrm>
          <a:prstGeom prst="rect">
            <a:avLst/>
          </a:prstGeom>
          <a:noFill/>
          <a:ln w="9525" algn="ctr">
            <a:noFill/>
            <a:miter lim="800000"/>
            <a:headEnd/>
            <a:tailEnd/>
          </a:ln>
        </p:spPr>
      </p:pic>
      <p:pic>
        <p:nvPicPr>
          <p:cNvPr id="7173" name="Picture 3"/>
          <p:cNvPicPr>
            <a:picLocks noChangeAspect="1" noChangeArrowheads="1"/>
          </p:cNvPicPr>
          <p:nvPr/>
        </p:nvPicPr>
        <p:blipFill>
          <a:blip r:embed="rId3"/>
          <a:srcRect/>
          <a:stretch>
            <a:fillRect/>
          </a:stretch>
        </p:blipFill>
        <p:spPr bwMode="auto">
          <a:xfrm>
            <a:off x="4585434" y="4572781"/>
            <a:ext cx="4019013" cy="2268426"/>
          </a:xfrm>
          <a:prstGeom prst="rect">
            <a:avLst/>
          </a:prstGeom>
          <a:noFill/>
          <a:ln w="9525" algn="ctr">
            <a:noFill/>
            <a:miter lim="800000"/>
            <a:headEnd/>
            <a:tailEnd/>
          </a:ln>
        </p:spPr>
      </p:pic>
      <p:pic>
        <p:nvPicPr>
          <p:cNvPr id="7174" name="Picture 4"/>
          <p:cNvPicPr>
            <a:picLocks noChangeAspect="1" noChangeArrowheads="1"/>
          </p:cNvPicPr>
          <p:nvPr/>
        </p:nvPicPr>
        <p:blipFill>
          <a:blip r:embed="rId4" cstate="print"/>
          <a:srcRect/>
          <a:stretch>
            <a:fillRect/>
          </a:stretch>
        </p:blipFill>
        <p:spPr bwMode="auto">
          <a:xfrm>
            <a:off x="323528" y="2420888"/>
            <a:ext cx="4265752" cy="2196306"/>
          </a:xfrm>
          <a:prstGeom prst="rect">
            <a:avLst/>
          </a:prstGeom>
          <a:noFill/>
          <a:ln w="9525" algn="ctr">
            <a:noFill/>
            <a:miter lim="800000"/>
            <a:headEnd/>
            <a:tailEnd/>
          </a:ln>
        </p:spPr>
      </p:pic>
      <p:pic>
        <p:nvPicPr>
          <p:cNvPr id="9218" name="Picture 2">
            <a:hlinkClick r:id="rId5" action="ppaction://hlinkfile"/>
          </p:cNvPr>
          <p:cNvPicPr>
            <a:picLocks noChangeAspect="1" noChangeArrowheads="1"/>
          </p:cNvPicPr>
          <p:nvPr/>
        </p:nvPicPr>
        <p:blipFill>
          <a:blip r:embed="rId6"/>
          <a:srcRect/>
          <a:stretch>
            <a:fillRect/>
          </a:stretch>
        </p:blipFill>
        <p:spPr bwMode="auto">
          <a:xfrm>
            <a:off x="323528" y="4609123"/>
            <a:ext cx="4265752" cy="2276261"/>
          </a:xfrm>
          <a:prstGeom prst="rect">
            <a:avLst/>
          </a:prstGeom>
          <a:noFill/>
          <a:ln w="9525">
            <a:noFill/>
            <a:miter lim="800000"/>
            <a:headEnd/>
            <a:tailEnd/>
          </a:ln>
          <a:effectLst/>
        </p:spPr>
      </p:pic>
    </p:spTree>
    <p:extLst>
      <p:ext uri="{BB962C8B-B14F-4D97-AF65-F5344CB8AC3E}">
        <p14:creationId xmlns:p14="http://schemas.microsoft.com/office/powerpoint/2010/main" val="180686328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标题 1"/>
          <p:cNvSpPr>
            <a:spLocks noGrp="1"/>
          </p:cNvSpPr>
          <p:nvPr>
            <p:ph type="title"/>
          </p:nvPr>
        </p:nvSpPr>
        <p:spPr/>
        <p:txBody>
          <a:bodyPr/>
          <a:lstStyle/>
          <a:p>
            <a:r>
              <a:rPr lang="zh-CN" altLang="en-US" dirty="0"/>
              <a:t>水下机器人</a:t>
            </a:r>
          </a:p>
        </p:txBody>
      </p:sp>
      <p:sp>
        <p:nvSpPr>
          <p:cNvPr id="8195" name="内容占位符 2"/>
          <p:cNvSpPr>
            <a:spLocks noGrp="1"/>
          </p:cNvSpPr>
          <p:nvPr>
            <p:ph idx="4294967295"/>
          </p:nvPr>
        </p:nvSpPr>
        <p:spPr>
          <a:xfrm>
            <a:off x="230832" y="1068388"/>
            <a:ext cx="8229600" cy="5257800"/>
          </a:xfrm>
        </p:spPr>
        <p:txBody>
          <a:bodyPr/>
          <a:lstStyle/>
          <a:p>
            <a:pPr marL="0" indent="0">
              <a:buNone/>
            </a:pPr>
            <a:r>
              <a:rPr lang="zh-CN" altLang="en-US" sz="2400" dirty="0">
                <a:solidFill>
                  <a:schemeClr val="tx1"/>
                </a:solidFill>
                <a:latin typeface="+mn-ea"/>
              </a:rPr>
              <a:t>随着人们对海洋进一步地开发，促进了水下机器人的发展，它们既可军用又可民用，</a:t>
            </a:r>
            <a:r>
              <a:rPr lang="en-US" altLang="zh-CN" sz="2400" dirty="0">
                <a:solidFill>
                  <a:schemeClr val="tx1"/>
                </a:solidFill>
                <a:latin typeface="+mn-ea"/>
              </a:rPr>
              <a:t>21</a:t>
            </a:r>
            <a:r>
              <a:rPr lang="zh-CN" altLang="en-US" sz="2400" dirty="0">
                <a:solidFill>
                  <a:schemeClr val="tx1"/>
                </a:solidFill>
                <a:latin typeface="+mn-ea"/>
              </a:rPr>
              <a:t>世纪它们必将有更广泛的应用。如：海底探索、清除军舰的附着物。</a:t>
            </a:r>
          </a:p>
        </p:txBody>
      </p:sp>
      <p:pic>
        <p:nvPicPr>
          <p:cNvPr id="8196" name="Picture 2"/>
          <p:cNvPicPr>
            <a:picLocks noChangeAspect="1" noChangeArrowheads="1"/>
          </p:cNvPicPr>
          <p:nvPr/>
        </p:nvPicPr>
        <p:blipFill>
          <a:blip r:embed="rId2"/>
          <a:srcRect/>
          <a:stretch>
            <a:fillRect/>
          </a:stretch>
        </p:blipFill>
        <p:spPr bwMode="auto">
          <a:xfrm>
            <a:off x="0" y="2420888"/>
            <a:ext cx="9144000" cy="4440154"/>
          </a:xfrm>
          <a:prstGeom prst="rect">
            <a:avLst/>
          </a:prstGeom>
          <a:noFill/>
          <a:ln w="9525" algn="ctr">
            <a:noFill/>
            <a:miter lim="800000"/>
            <a:headEnd/>
            <a:tailEnd/>
          </a:ln>
        </p:spPr>
      </p:pic>
    </p:spTree>
    <p:extLst>
      <p:ext uri="{BB962C8B-B14F-4D97-AF65-F5344CB8AC3E}">
        <p14:creationId xmlns:p14="http://schemas.microsoft.com/office/powerpoint/2010/main" val="384945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kumimoji="1" lang="zh-CN" altLang="en-US" dirty="0"/>
              <a:t>图灵测试</a:t>
            </a:r>
          </a:p>
        </p:txBody>
      </p:sp>
      <p:pic>
        <p:nvPicPr>
          <p:cNvPr id="4" name="Picture 4" descr="turing"/>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a:xfrm>
            <a:off x="999616" y="2276872"/>
            <a:ext cx="7073900" cy="2451100"/>
          </a:xfrm>
          <a:noFill/>
        </p:spPr>
      </p:pic>
      <p:sp>
        <p:nvSpPr>
          <p:cNvPr id="5" name="矩形 4"/>
          <p:cNvSpPr/>
          <p:nvPr/>
        </p:nvSpPr>
        <p:spPr>
          <a:xfrm>
            <a:off x="395535" y="5013176"/>
            <a:ext cx="8424937" cy="461665"/>
          </a:xfrm>
          <a:prstGeom prst="rect">
            <a:avLst/>
          </a:prstGeom>
        </p:spPr>
        <p:txBody>
          <a:bodyPr wrap="square">
            <a:spAutoFit/>
          </a:bodyPr>
          <a:lstStyle/>
          <a:p>
            <a:pPr>
              <a:defRPr/>
            </a:pPr>
            <a:r>
              <a:rPr lang="zh-CN" altLang="en-US" sz="2400" b="1" kern="0" dirty="0">
                <a:solidFill>
                  <a:srgbClr val="FF0000"/>
                </a:solidFill>
              </a:rPr>
              <a:t>那么，能通过图灵实验的机器就一定具有人类的智能吗？</a:t>
            </a:r>
            <a:endParaRPr lang="zh-CN" altLang="zh-CN" sz="2400" b="1" kern="0" dirty="0">
              <a:solidFill>
                <a:srgbClr val="FF0000"/>
              </a:solidFill>
            </a:endParaRPr>
          </a:p>
        </p:txBody>
      </p:sp>
    </p:spTree>
    <p:extLst>
      <p:ext uri="{BB962C8B-B14F-4D97-AF65-F5344CB8AC3E}">
        <p14:creationId xmlns:p14="http://schemas.microsoft.com/office/powerpoint/2010/main" val="34370696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标题 1"/>
          <p:cNvSpPr>
            <a:spLocks noGrp="1"/>
          </p:cNvSpPr>
          <p:nvPr>
            <p:ph type="title"/>
          </p:nvPr>
        </p:nvSpPr>
        <p:spPr/>
        <p:txBody>
          <a:bodyPr/>
          <a:lstStyle/>
          <a:p>
            <a:r>
              <a:rPr lang="zh-CN" altLang="en-US" dirty="0"/>
              <a:t>空间机器人</a:t>
            </a:r>
          </a:p>
        </p:txBody>
      </p:sp>
      <p:sp>
        <p:nvSpPr>
          <p:cNvPr id="9219" name="内容占位符 2"/>
          <p:cNvSpPr>
            <a:spLocks noGrp="1"/>
          </p:cNvSpPr>
          <p:nvPr>
            <p:ph idx="4294967295"/>
          </p:nvPr>
        </p:nvSpPr>
        <p:spPr>
          <a:xfrm>
            <a:off x="158824" y="1124744"/>
            <a:ext cx="8229600" cy="5257800"/>
          </a:xfrm>
        </p:spPr>
        <p:txBody>
          <a:bodyPr/>
          <a:lstStyle/>
          <a:p>
            <a:pPr marL="0" indent="0">
              <a:buClr>
                <a:srgbClr val="C00000"/>
              </a:buClr>
              <a:buSzPct val="100000"/>
              <a:buNone/>
            </a:pPr>
            <a:r>
              <a:rPr lang="zh-CN" altLang="en-US" sz="2400" dirty="0">
                <a:solidFill>
                  <a:schemeClr val="tx1"/>
                </a:solidFill>
              </a:rPr>
              <a:t>空间机器人可在行星的大气环境中导航及飞行。国际空间站太空臂、火星探索机器人。</a:t>
            </a:r>
          </a:p>
        </p:txBody>
      </p:sp>
      <p:pic>
        <p:nvPicPr>
          <p:cNvPr id="9220" name="Picture 2"/>
          <p:cNvPicPr>
            <a:picLocks noChangeAspect="1" noChangeArrowheads="1"/>
          </p:cNvPicPr>
          <p:nvPr/>
        </p:nvPicPr>
        <p:blipFill>
          <a:blip r:embed="rId2"/>
          <a:srcRect/>
          <a:stretch>
            <a:fillRect/>
          </a:stretch>
        </p:blipFill>
        <p:spPr bwMode="auto">
          <a:xfrm>
            <a:off x="51310" y="2204864"/>
            <a:ext cx="4736714" cy="4653136"/>
          </a:xfrm>
          <a:prstGeom prst="rect">
            <a:avLst/>
          </a:prstGeom>
          <a:noFill/>
          <a:ln w="9525" algn="ctr">
            <a:noFill/>
            <a:miter lim="800000"/>
            <a:headEnd/>
            <a:tailEnd/>
          </a:ln>
        </p:spPr>
      </p:pic>
      <p:pic>
        <p:nvPicPr>
          <p:cNvPr id="10242" name="Picture 2">
            <a:hlinkClick r:id="rId3" action="ppaction://hlinkfile"/>
          </p:cNvPr>
          <p:cNvPicPr>
            <a:picLocks noChangeAspect="1" noChangeArrowheads="1"/>
          </p:cNvPicPr>
          <p:nvPr/>
        </p:nvPicPr>
        <p:blipFill>
          <a:blip r:embed="rId4"/>
          <a:srcRect/>
          <a:stretch>
            <a:fillRect/>
          </a:stretch>
        </p:blipFill>
        <p:spPr bwMode="auto">
          <a:xfrm>
            <a:off x="4802136" y="2513833"/>
            <a:ext cx="4104740" cy="3621496"/>
          </a:xfrm>
          <a:prstGeom prst="rect">
            <a:avLst/>
          </a:prstGeom>
          <a:noFill/>
          <a:ln w="9525">
            <a:noFill/>
            <a:miter lim="800000"/>
            <a:headEnd/>
            <a:tailEnd/>
          </a:ln>
          <a:effectLst/>
        </p:spPr>
      </p:pic>
      <p:sp>
        <p:nvSpPr>
          <p:cNvPr id="6" name="矩形 5"/>
          <p:cNvSpPr/>
          <p:nvPr/>
        </p:nvSpPr>
        <p:spPr>
          <a:xfrm>
            <a:off x="5806437" y="6100996"/>
            <a:ext cx="2262158" cy="535531"/>
          </a:xfrm>
          <a:prstGeom prst="rect">
            <a:avLst/>
          </a:prstGeom>
        </p:spPr>
        <p:txBody>
          <a:bodyPr wrap="none">
            <a:spAutoFit/>
          </a:bodyPr>
          <a:lstStyle/>
          <a:p>
            <a:r>
              <a:rPr lang="zh-CN" altLang="en-US" sz="1800" dirty="0">
                <a:solidFill>
                  <a:schemeClr val="accent2"/>
                </a:solidFill>
              </a:rPr>
              <a:t>（火星探索机器人）</a:t>
            </a:r>
          </a:p>
        </p:txBody>
      </p:sp>
    </p:spTree>
    <p:extLst>
      <p:ext uri="{BB962C8B-B14F-4D97-AF65-F5344CB8AC3E}">
        <p14:creationId xmlns:p14="http://schemas.microsoft.com/office/powerpoint/2010/main" val="155245851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标题 1"/>
          <p:cNvSpPr>
            <a:spLocks noGrp="1"/>
          </p:cNvSpPr>
          <p:nvPr>
            <p:ph type="title"/>
          </p:nvPr>
        </p:nvSpPr>
        <p:spPr/>
        <p:txBody>
          <a:bodyPr/>
          <a:lstStyle/>
          <a:p>
            <a:r>
              <a:rPr lang="zh-CN" altLang="en-US" dirty="0"/>
              <a:t>娱乐机器人</a:t>
            </a:r>
          </a:p>
        </p:txBody>
      </p:sp>
      <p:sp>
        <p:nvSpPr>
          <p:cNvPr id="11267" name="内容占位符 2"/>
          <p:cNvSpPr>
            <a:spLocks noGrp="1"/>
          </p:cNvSpPr>
          <p:nvPr>
            <p:ph idx="4294967295"/>
          </p:nvPr>
        </p:nvSpPr>
        <p:spPr>
          <a:xfrm>
            <a:off x="237306" y="1212850"/>
            <a:ext cx="8439150" cy="1555750"/>
          </a:xfrm>
        </p:spPr>
        <p:txBody>
          <a:bodyPr/>
          <a:lstStyle/>
          <a:p>
            <a:pPr marL="0" indent="0">
              <a:buClr>
                <a:srgbClr val="C00000"/>
              </a:buClr>
              <a:buSzPct val="100000"/>
              <a:buNone/>
            </a:pPr>
            <a:r>
              <a:rPr lang="zh-CN" altLang="en-US" sz="2400" dirty="0">
                <a:solidFill>
                  <a:schemeClr val="tx1"/>
                </a:solidFill>
              </a:rPr>
              <a:t>娱乐机器人以供人观赏、娱乐为目的，具有机器人的外部特征，可以像人，像某种动物，像童话或科幻小说中的人物等。同时具有机器人的功能，可以行走或完成动作，可以有语言能力，会唱歌，有一定的感知能力。</a:t>
            </a:r>
          </a:p>
        </p:txBody>
      </p:sp>
      <p:pic>
        <p:nvPicPr>
          <p:cNvPr id="11269" name="Picture 3"/>
          <p:cNvPicPr>
            <a:picLocks noChangeAspect="1" noChangeArrowheads="1"/>
          </p:cNvPicPr>
          <p:nvPr/>
        </p:nvPicPr>
        <p:blipFill>
          <a:blip r:embed="rId2"/>
          <a:srcRect/>
          <a:stretch>
            <a:fillRect/>
          </a:stretch>
        </p:blipFill>
        <p:spPr bwMode="auto">
          <a:xfrm>
            <a:off x="3723893" y="2837763"/>
            <a:ext cx="2040536" cy="2040536"/>
          </a:xfrm>
          <a:prstGeom prst="rect">
            <a:avLst/>
          </a:prstGeom>
          <a:noFill/>
          <a:ln w="9525" algn="ctr">
            <a:noFill/>
            <a:miter lim="800000"/>
            <a:headEnd/>
            <a:tailEnd/>
          </a:ln>
        </p:spPr>
      </p:pic>
      <p:pic>
        <p:nvPicPr>
          <p:cNvPr id="11271" name="Picture 5"/>
          <p:cNvPicPr>
            <a:picLocks noChangeAspect="1" noChangeArrowheads="1"/>
          </p:cNvPicPr>
          <p:nvPr/>
        </p:nvPicPr>
        <p:blipFill>
          <a:blip r:embed="rId3"/>
          <a:srcRect/>
          <a:stretch>
            <a:fillRect/>
          </a:stretch>
        </p:blipFill>
        <p:spPr bwMode="auto">
          <a:xfrm>
            <a:off x="391641" y="2818731"/>
            <a:ext cx="2668191" cy="2078601"/>
          </a:xfrm>
          <a:prstGeom prst="rect">
            <a:avLst/>
          </a:prstGeom>
          <a:noFill/>
          <a:ln w="9525" algn="ctr">
            <a:noFill/>
            <a:miter lim="800000"/>
            <a:headEnd/>
            <a:tailEnd/>
          </a:ln>
        </p:spPr>
      </p:pic>
      <p:pic>
        <p:nvPicPr>
          <p:cNvPr id="11272" name="Picture 4"/>
          <p:cNvPicPr>
            <a:picLocks noChangeAspect="1" noChangeArrowheads="1"/>
          </p:cNvPicPr>
          <p:nvPr/>
        </p:nvPicPr>
        <p:blipFill>
          <a:blip r:embed="rId4"/>
          <a:srcRect/>
          <a:stretch>
            <a:fillRect/>
          </a:stretch>
        </p:blipFill>
        <p:spPr bwMode="auto">
          <a:xfrm>
            <a:off x="6372200" y="3208306"/>
            <a:ext cx="2341540" cy="3461054"/>
          </a:xfrm>
          <a:prstGeom prst="rect">
            <a:avLst/>
          </a:prstGeom>
          <a:noFill/>
          <a:ln w="9525" algn="ctr">
            <a:noFill/>
            <a:miter lim="800000"/>
            <a:headEnd/>
            <a:tailEnd/>
          </a:ln>
        </p:spPr>
      </p:pic>
      <p:pic>
        <p:nvPicPr>
          <p:cNvPr id="11268" name="Picture 2"/>
          <p:cNvPicPr>
            <a:picLocks noChangeAspect="1" noChangeArrowheads="1"/>
          </p:cNvPicPr>
          <p:nvPr/>
        </p:nvPicPr>
        <p:blipFill>
          <a:blip r:embed="rId5"/>
          <a:srcRect/>
          <a:stretch>
            <a:fillRect/>
          </a:stretch>
        </p:blipFill>
        <p:spPr bwMode="auto">
          <a:xfrm>
            <a:off x="3466667" y="4897332"/>
            <a:ext cx="2833525" cy="1913081"/>
          </a:xfrm>
          <a:prstGeom prst="rect">
            <a:avLst/>
          </a:prstGeom>
          <a:noFill/>
          <a:ln w="9525" algn="ctr">
            <a:noFill/>
            <a:miter lim="800000"/>
            <a:headEnd/>
            <a:tailEnd/>
          </a:ln>
        </p:spPr>
      </p:pic>
      <p:pic>
        <p:nvPicPr>
          <p:cNvPr id="8194" name="Picture 2">
            <a:hlinkClick r:id="rId6" action="ppaction://hlinkfile"/>
          </p:cNvPr>
          <p:cNvPicPr>
            <a:picLocks noChangeAspect="1" noChangeArrowheads="1"/>
          </p:cNvPicPr>
          <p:nvPr/>
        </p:nvPicPr>
        <p:blipFill>
          <a:blip r:embed="rId7"/>
          <a:srcRect/>
          <a:stretch>
            <a:fillRect/>
          </a:stretch>
        </p:blipFill>
        <p:spPr bwMode="auto">
          <a:xfrm>
            <a:off x="136779" y="4922062"/>
            <a:ext cx="3177914" cy="1907761"/>
          </a:xfrm>
          <a:prstGeom prst="rect">
            <a:avLst/>
          </a:prstGeom>
          <a:noFill/>
          <a:ln w="9525">
            <a:noFill/>
            <a:miter lim="800000"/>
            <a:headEnd/>
            <a:tailEnd/>
          </a:ln>
          <a:effectLst/>
        </p:spPr>
      </p:pic>
    </p:spTree>
    <p:extLst>
      <p:ext uri="{BB962C8B-B14F-4D97-AF65-F5344CB8AC3E}">
        <p14:creationId xmlns:p14="http://schemas.microsoft.com/office/powerpoint/2010/main" val="24393374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标题 1"/>
          <p:cNvSpPr>
            <a:spLocks noGrp="1"/>
          </p:cNvSpPr>
          <p:nvPr>
            <p:ph type="title"/>
          </p:nvPr>
        </p:nvSpPr>
        <p:spPr/>
        <p:txBody>
          <a:bodyPr/>
          <a:lstStyle/>
          <a:p>
            <a:r>
              <a:rPr lang="zh-CN" altLang="en-US" dirty="0"/>
              <a:t>仿人型机器人</a:t>
            </a:r>
          </a:p>
        </p:txBody>
      </p:sp>
      <p:sp>
        <p:nvSpPr>
          <p:cNvPr id="12291" name="内容占位符 2"/>
          <p:cNvSpPr>
            <a:spLocks noGrp="1"/>
          </p:cNvSpPr>
          <p:nvPr>
            <p:ph idx="4294967295"/>
          </p:nvPr>
        </p:nvSpPr>
        <p:spPr>
          <a:xfrm>
            <a:off x="-36512" y="1256452"/>
            <a:ext cx="9433048" cy="5257800"/>
          </a:xfrm>
        </p:spPr>
        <p:txBody>
          <a:bodyPr/>
          <a:lstStyle/>
          <a:p>
            <a:pPr marL="0" indent="0">
              <a:buClr>
                <a:srgbClr val="C00000"/>
              </a:buClr>
              <a:buSzPct val="100000"/>
              <a:buNone/>
            </a:pPr>
            <a:r>
              <a:rPr lang="zh-CN" altLang="en-US" sz="2400" dirty="0">
                <a:solidFill>
                  <a:schemeClr val="tx1"/>
                </a:solidFill>
              </a:rPr>
              <a:t>外观或功能像人一样的机器人 ：外形、动作、表情、语言交互等。</a:t>
            </a:r>
          </a:p>
        </p:txBody>
      </p:sp>
      <p:sp>
        <p:nvSpPr>
          <p:cNvPr id="6" name="TextBox 5"/>
          <p:cNvSpPr txBox="1"/>
          <p:nvPr/>
        </p:nvSpPr>
        <p:spPr>
          <a:xfrm>
            <a:off x="1259632" y="6237312"/>
            <a:ext cx="2353456" cy="369332"/>
          </a:xfrm>
          <a:prstGeom prst="rect">
            <a:avLst/>
          </a:prstGeom>
          <a:noFill/>
        </p:spPr>
        <p:txBody>
          <a:bodyPr wrap="square" rtlCol="0">
            <a:spAutoFit/>
          </a:bodyPr>
          <a:lstStyle/>
          <a:p>
            <a:pPr algn="ctr"/>
            <a:r>
              <a:rPr lang="zh-CN" altLang="en-US" dirty="0"/>
              <a:t>像人的表情</a:t>
            </a:r>
          </a:p>
        </p:txBody>
      </p:sp>
      <p:sp>
        <p:nvSpPr>
          <p:cNvPr id="7" name="TextBox 6"/>
          <p:cNvSpPr txBox="1"/>
          <p:nvPr/>
        </p:nvSpPr>
        <p:spPr>
          <a:xfrm>
            <a:off x="5580112" y="6156593"/>
            <a:ext cx="2875613" cy="584775"/>
          </a:xfrm>
          <a:prstGeom prst="rect">
            <a:avLst/>
          </a:prstGeom>
          <a:noFill/>
        </p:spPr>
        <p:txBody>
          <a:bodyPr wrap="square" rtlCol="0">
            <a:spAutoFit/>
          </a:bodyPr>
          <a:lstStyle/>
          <a:p>
            <a:pPr algn="ctr">
              <a:lnSpc>
                <a:spcPct val="100000"/>
              </a:lnSpc>
            </a:pPr>
            <a:r>
              <a:rPr lang="zh-CN" altLang="en-US" dirty="0"/>
              <a:t>像人做精细动作</a:t>
            </a:r>
            <a:endParaRPr lang="en-US" altLang="zh-CN" dirty="0"/>
          </a:p>
          <a:p>
            <a:pPr algn="ctr">
              <a:lnSpc>
                <a:spcPct val="100000"/>
              </a:lnSpc>
            </a:pPr>
            <a:r>
              <a:rPr lang="zh-CN" altLang="en-US" sz="1400" dirty="0">
                <a:solidFill>
                  <a:schemeClr val="tx1"/>
                </a:solidFill>
              </a:rPr>
              <a:t>（接球与到咖啡）</a:t>
            </a:r>
          </a:p>
        </p:txBody>
      </p:sp>
      <p:pic>
        <p:nvPicPr>
          <p:cNvPr id="3074" name="Picture 2">
            <a:hlinkClick r:id="rId2" action="ppaction://hlinkfile"/>
          </p:cNvPr>
          <p:cNvPicPr>
            <a:picLocks noChangeAspect="1" noChangeArrowheads="1"/>
          </p:cNvPicPr>
          <p:nvPr/>
        </p:nvPicPr>
        <p:blipFill>
          <a:blip r:embed="rId3"/>
          <a:srcRect/>
          <a:stretch>
            <a:fillRect/>
          </a:stretch>
        </p:blipFill>
        <p:spPr bwMode="auto">
          <a:xfrm>
            <a:off x="4786703" y="2311140"/>
            <a:ext cx="4162425" cy="3490054"/>
          </a:xfrm>
          <a:prstGeom prst="rect">
            <a:avLst/>
          </a:prstGeom>
          <a:noFill/>
          <a:ln w="9525">
            <a:noFill/>
            <a:miter lim="800000"/>
            <a:headEnd/>
            <a:tailEnd/>
          </a:ln>
          <a:effectLst/>
        </p:spPr>
      </p:pic>
      <p:pic>
        <p:nvPicPr>
          <p:cNvPr id="3075" name="Picture 3">
            <a:hlinkClick r:id="rId4" action="ppaction://hlinkfile"/>
          </p:cNvPr>
          <p:cNvPicPr>
            <a:picLocks noChangeAspect="1" noChangeArrowheads="1"/>
          </p:cNvPicPr>
          <p:nvPr/>
        </p:nvPicPr>
        <p:blipFill>
          <a:blip r:embed="rId5"/>
          <a:srcRect/>
          <a:stretch>
            <a:fillRect/>
          </a:stretch>
        </p:blipFill>
        <p:spPr bwMode="auto">
          <a:xfrm>
            <a:off x="27087" y="2132856"/>
            <a:ext cx="4814140" cy="3888382"/>
          </a:xfrm>
          <a:prstGeom prst="rect">
            <a:avLst/>
          </a:prstGeom>
          <a:noFill/>
          <a:ln w="9525">
            <a:noFill/>
            <a:miter lim="800000"/>
            <a:headEnd/>
            <a:tailEnd/>
          </a:ln>
          <a:effectLst/>
        </p:spPr>
      </p:pic>
    </p:spTree>
    <p:extLst>
      <p:ext uri="{BB962C8B-B14F-4D97-AF65-F5344CB8AC3E}">
        <p14:creationId xmlns:p14="http://schemas.microsoft.com/office/powerpoint/2010/main" val="24822051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仿生机器人</a:t>
            </a:r>
          </a:p>
        </p:txBody>
      </p:sp>
      <p:sp>
        <p:nvSpPr>
          <p:cNvPr id="3" name="内容占位符 2"/>
          <p:cNvSpPr>
            <a:spLocks noGrp="1"/>
          </p:cNvSpPr>
          <p:nvPr>
            <p:ph idx="4294967295"/>
          </p:nvPr>
        </p:nvSpPr>
        <p:spPr>
          <a:xfrm>
            <a:off x="251520" y="1235504"/>
            <a:ext cx="8496944" cy="5257800"/>
          </a:xfrm>
        </p:spPr>
        <p:txBody>
          <a:bodyPr/>
          <a:lstStyle/>
          <a:p>
            <a:pPr marL="0" indent="0">
              <a:buNone/>
            </a:pPr>
            <a:r>
              <a:rPr lang="zh-CN" altLang="en-US" sz="2400" dirty="0">
                <a:solidFill>
                  <a:schemeClr val="tx1"/>
                </a:solidFill>
              </a:rPr>
              <a:t>机器人的结构与功能向特定的生物能完成特殊的任务（如：像虫、鸟、蛇、狗等）。</a:t>
            </a:r>
          </a:p>
        </p:txBody>
      </p:sp>
      <p:pic>
        <p:nvPicPr>
          <p:cNvPr id="4098" name="Picture 2">
            <a:hlinkClick r:id="rId2" action="ppaction://hlinkfile"/>
          </p:cNvPr>
          <p:cNvPicPr>
            <a:picLocks noChangeAspect="1" noChangeArrowheads="1"/>
          </p:cNvPicPr>
          <p:nvPr/>
        </p:nvPicPr>
        <p:blipFill>
          <a:blip r:embed="rId3"/>
          <a:srcRect/>
          <a:stretch>
            <a:fillRect/>
          </a:stretch>
        </p:blipFill>
        <p:spPr bwMode="auto">
          <a:xfrm>
            <a:off x="0" y="2204864"/>
            <a:ext cx="4615772" cy="3506402"/>
          </a:xfrm>
          <a:prstGeom prst="rect">
            <a:avLst/>
          </a:prstGeom>
          <a:noFill/>
          <a:ln w="9525">
            <a:noFill/>
            <a:miter lim="800000"/>
            <a:headEnd/>
            <a:tailEnd/>
          </a:ln>
          <a:effectLst/>
        </p:spPr>
      </p:pic>
      <p:sp>
        <p:nvSpPr>
          <p:cNvPr id="5" name="TextBox 4"/>
          <p:cNvSpPr txBox="1"/>
          <p:nvPr/>
        </p:nvSpPr>
        <p:spPr>
          <a:xfrm>
            <a:off x="1450551" y="5865867"/>
            <a:ext cx="2473377" cy="587469"/>
          </a:xfrm>
          <a:prstGeom prst="rect">
            <a:avLst/>
          </a:prstGeom>
          <a:noFill/>
        </p:spPr>
        <p:txBody>
          <a:bodyPr wrap="square" rtlCol="0">
            <a:spAutoFit/>
          </a:bodyPr>
          <a:lstStyle/>
          <a:p>
            <a:r>
              <a:rPr lang="zh-CN" altLang="en-US" dirty="0"/>
              <a:t>仿蠕虫机器人</a:t>
            </a:r>
          </a:p>
        </p:txBody>
      </p:sp>
      <p:pic>
        <p:nvPicPr>
          <p:cNvPr id="4100" name="Picture 4">
            <a:hlinkClick r:id="rId4" action="ppaction://hlinkfile"/>
          </p:cNvPr>
          <p:cNvPicPr>
            <a:picLocks noChangeAspect="1" noChangeArrowheads="1"/>
          </p:cNvPicPr>
          <p:nvPr/>
        </p:nvPicPr>
        <p:blipFill>
          <a:blip r:embed="rId5"/>
          <a:srcRect/>
          <a:stretch>
            <a:fillRect/>
          </a:stretch>
        </p:blipFill>
        <p:spPr bwMode="auto">
          <a:xfrm>
            <a:off x="4644007" y="2204864"/>
            <a:ext cx="4701995" cy="3506402"/>
          </a:xfrm>
          <a:prstGeom prst="rect">
            <a:avLst/>
          </a:prstGeom>
          <a:noFill/>
          <a:ln w="9525">
            <a:noFill/>
            <a:miter lim="800000"/>
            <a:headEnd/>
            <a:tailEnd/>
          </a:ln>
          <a:effectLst/>
        </p:spPr>
      </p:pic>
      <p:sp>
        <p:nvSpPr>
          <p:cNvPr id="8" name="TextBox 7"/>
          <p:cNvSpPr txBox="1"/>
          <p:nvPr/>
        </p:nvSpPr>
        <p:spPr>
          <a:xfrm>
            <a:off x="5987055" y="5877272"/>
            <a:ext cx="2473377" cy="587469"/>
          </a:xfrm>
          <a:prstGeom prst="rect">
            <a:avLst/>
          </a:prstGeom>
          <a:noFill/>
        </p:spPr>
        <p:txBody>
          <a:bodyPr wrap="square" rtlCol="0">
            <a:spAutoFit/>
          </a:bodyPr>
          <a:lstStyle/>
          <a:p>
            <a:r>
              <a:rPr lang="zh-CN" altLang="en-US" dirty="0"/>
              <a:t>仿企鹅机器人</a:t>
            </a:r>
          </a:p>
        </p:txBody>
      </p:sp>
    </p:spTree>
    <p:extLst>
      <p:ext uri="{BB962C8B-B14F-4D97-AF65-F5344CB8AC3E}">
        <p14:creationId xmlns:p14="http://schemas.microsoft.com/office/powerpoint/2010/main" val="1428919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标题 1"/>
          <p:cNvSpPr>
            <a:spLocks noGrp="1"/>
          </p:cNvSpPr>
          <p:nvPr>
            <p:ph type="title"/>
          </p:nvPr>
        </p:nvSpPr>
        <p:spPr/>
        <p:txBody>
          <a:bodyPr/>
          <a:lstStyle/>
          <a:p>
            <a:r>
              <a:rPr lang="zh-CN" altLang="en-US" dirty="0"/>
              <a:t>农业机器人</a:t>
            </a:r>
          </a:p>
        </p:txBody>
      </p:sp>
      <p:sp>
        <p:nvSpPr>
          <p:cNvPr id="13315" name="内容占位符 2"/>
          <p:cNvSpPr>
            <a:spLocks noGrp="1"/>
          </p:cNvSpPr>
          <p:nvPr>
            <p:ph idx="4294967295"/>
          </p:nvPr>
        </p:nvSpPr>
        <p:spPr>
          <a:xfrm>
            <a:off x="107504" y="1196752"/>
            <a:ext cx="8610600" cy="5257800"/>
          </a:xfrm>
        </p:spPr>
        <p:txBody>
          <a:bodyPr/>
          <a:lstStyle/>
          <a:p>
            <a:pPr marL="0" indent="0">
              <a:buNone/>
            </a:pPr>
            <a:r>
              <a:rPr lang="zh-CN" altLang="en-US" sz="2400" dirty="0">
                <a:solidFill>
                  <a:schemeClr val="tx1"/>
                </a:solidFill>
              </a:rPr>
              <a:t>农业机器人可以帮助农民从繁重的农事中解脱出来。</a:t>
            </a:r>
          </a:p>
        </p:txBody>
      </p:sp>
      <p:pic>
        <p:nvPicPr>
          <p:cNvPr id="13317" name="Picture 5">
            <a:hlinkClick r:id="rId2" action="ppaction://hlinkfile"/>
          </p:cNvPr>
          <p:cNvPicPr>
            <a:picLocks noChangeAspect="1" noChangeArrowheads="1"/>
          </p:cNvPicPr>
          <p:nvPr/>
        </p:nvPicPr>
        <p:blipFill>
          <a:blip r:embed="rId3"/>
          <a:srcRect/>
          <a:stretch>
            <a:fillRect/>
          </a:stretch>
        </p:blipFill>
        <p:spPr bwMode="auto">
          <a:xfrm>
            <a:off x="111073" y="3284984"/>
            <a:ext cx="4513168" cy="2983042"/>
          </a:xfrm>
          <a:prstGeom prst="rect">
            <a:avLst/>
          </a:prstGeom>
          <a:noFill/>
          <a:ln w="9525" cap="flat" cmpd="sng" algn="ctr">
            <a:noFill/>
            <a:prstDash val="solid"/>
            <a:miter lim="800000"/>
            <a:headEnd/>
            <a:tailEnd/>
          </a:ln>
          <a:effectLst/>
        </p:spPr>
      </p:pic>
      <p:sp>
        <p:nvSpPr>
          <p:cNvPr id="6" name="TextBox 5"/>
          <p:cNvSpPr txBox="1"/>
          <p:nvPr/>
        </p:nvSpPr>
        <p:spPr>
          <a:xfrm>
            <a:off x="1594566" y="2673728"/>
            <a:ext cx="2473378" cy="683264"/>
          </a:xfrm>
          <a:prstGeom prst="rect">
            <a:avLst/>
          </a:prstGeom>
          <a:noFill/>
        </p:spPr>
        <p:txBody>
          <a:bodyPr wrap="square" rtlCol="0">
            <a:spAutoFit/>
          </a:bodyPr>
          <a:lstStyle/>
          <a:p>
            <a:r>
              <a:rPr lang="zh-CN" altLang="en-US" dirty="0"/>
              <a:t>剪枝机器人</a:t>
            </a:r>
          </a:p>
        </p:txBody>
      </p:sp>
      <p:pic>
        <p:nvPicPr>
          <p:cNvPr id="6146" name="Picture 2">
            <a:hlinkClick r:id="rId4" action="ppaction://hlinkfile"/>
          </p:cNvPr>
          <p:cNvPicPr>
            <a:picLocks noChangeAspect="1" noChangeArrowheads="1"/>
          </p:cNvPicPr>
          <p:nvPr/>
        </p:nvPicPr>
        <p:blipFill>
          <a:blip r:embed="rId5"/>
          <a:srcRect/>
          <a:stretch>
            <a:fillRect/>
          </a:stretch>
        </p:blipFill>
        <p:spPr bwMode="auto">
          <a:xfrm>
            <a:off x="4629425" y="1763631"/>
            <a:ext cx="4341757" cy="3267855"/>
          </a:xfrm>
          <a:prstGeom prst="rect">
            <a:avLst/>
          </a:prstGeom>
          <a:noFill/>
          <a:ln w="9525">
            <a:noFill/>
            <a:miter lim="800000"/>
            <a:headEnd/>
            <a:tailEnd/>
          </a:ln>
          <a:effectLst/>
        </p:spPr>
      </p:pic>
      <p:sp>
        <p:nvSpPr>
          <p:cNvPr id="8" name="TextBox 7"/>
          <p:cNvSpPr txBox="1"/>
          <p:nvPr/>
        </p:nvSpPr>
        <p:spPr>
          <a:xfrm>
            <a:off x="5905154" y="5218012"/>
            <a:ext cx="2473378" cy="587469"/>
          </a:xfrm>
          <a:prstGeom prst="rect">
            <a:avLst/>
          </a:prstGeom>
          <a:noFill/>
        </p:spPr>
        <p:txBody>
          <a:bodyPr wrap="square" rtlCol="0">
            <a:spAutoFit/>
          </a:bodyPr>
          <a:lstStyle/>
          <a:p>
            <a:r>
              <a:rPr lang="zh-CN" altLang="en-US" dirty="0"/>
              <a:t>摘草莓机器人</a:t>
            </a:r>
          </a:p>
        </p:txBody>
      </p:sp>
    </p:spTree>
    <p:extLst>
      <p:ext uri="{BB962C8B-B14F-4D97-AF65-F5344CB8AC3E}">
        <p14:creationId xmlns:p14="http://schemas.microsoft.com/office/powerpoint/2010/main" val="150491666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标题 1"/>
          <p:cNvSpPr>
            <a:spLocks noGrp="1"/>
          </p:cNvSpPr>
          <p:nvPr>
            <p:ph type="title"/>
          </p:nvPr>
        </p:nvSpPr>
        <p:spPr/>
        <p:txBody>
          <a:bodyPr/>
          <a:lstStyle/>
          <a:p>
            <a:r>
              <a:rPr lang="zh-CN" altLang="en-US" dirty="0"/>
              <a:t>医用机器人</a:t>
            </a:r>
          </a:p>
        </p:txBody>
      </p:sp>
      <p:sp>
        <p:nvSpPr>
          <p:cNvPr id="14339" name="内容占位符 2"/>
          <p:cNvSpPr>
            <a:spLocks noGrp="1"/>
          </p:cNvSpPr>
          <p:nvPr>
            <p:ph idx="4294967295"/>
          </p:nvPr>
        </p:nvSpPr>
        <p:spPr>
          <a:xfrm>
            <a:off x="179512" y="1203325"/>
            <a:ext cx="8086725" cy="5257800"/>
          </a:xfrm>
        </p:spPr>
        <p:txBody>
          <a:bodyPr/>
          <a:lstStyle/>
          <a:p>
            <a:pPr marL="0" indent="0">
              <a:buNone/>
            </a:pPr>
            <a:r>
              <a:rPr lang="zh-CN" altLang="en-US" sz="2400" dirty="0">
                <a:solidFill>
                  <a:schemeClr val="tx1"/>
                </a:solidFill>
              </a:rPr>
              <a:t>通过人机交互，让机器人完成更加精细可靠的医疗手术或帮助病人康复。</a:t>
            </a:r>
          </a:p>
        </p:txBody>
      </p:sp>
      <p:pic>
        <p:nvPicPr>
          <p:cNvPr id="14340" name="Picture 3">
            <a:hlinkClick r:id="rId2" action="ppaction://hlinkfile"/>
          </p:cNvPr>
          <p:cNvPicPr>
            <a:picLocks noChangeAspect="1" noChangeArrowheads="1"/>
          </p:cNvPicPr>
          <p:nvPr/>
        </p:nvPicPr>
        <p:blipFill>
          <a:blip r:embed="rId3"/>
          <a:srcRect/>
          <a:stretch>
            <a:fillRect/>
          </a:stretch>
        </p:blipFill>
        <p:spPr bwMode="auto">
          <a:xfrm>
            <a:off x="354609" y="2528070"/>
            <a:ext cx="4469263" cy="3058691"/>
          </a:xfrm>
          <a:prstGeom prst="rect">
            <a:avLst/>
          </a:prstGeom>
          <a:noFill/>
          <a:ln w="9525" algn="ctr">
            <a:noFill/>
            <a:miter lim="800000"/>
            <a:headEnd/>
            <a:tailEnd/>
          </a:ln>
        </p:spPr>
      </p:pic>
      <p:pic>
        <p:nvPicPr>
          <p:cNvPr id="14341" name="Picture 5"/>
          <p:cNvPicPr>
            <a:picLocks noChangeAspect="1" noChangeArrowheads="1"/>
          </p:cNvPicPr>
          <p:nvPr/>
        </p:nvPicPr>
        <p:blipFill>
          <a:blip r:embed="rId4"/>
          <a:srcRect/>
          <a:stretch>
            <a:fillRect/>
          </a:stretch>
        </p:blipFill>
        <p:spPr bwMode="auto">
          <a:xfrm>
            <a:off x="4884363" y="3719389"/>
            <a:ext cx="3925099" cy="2676887"/>
          </a:xfrm>
          <a:prstGeom prst="rect">
            <a:avLst/>
          </a:prstGeom>
          <a:noFill/>
          <a:ln w="9525" algn="ctr">
            <a:noFill/>
            <a:miter lim="800000"/>
            <a:headEnd/>
            <a:tailEnd/>
          </a:ln>
        </p:spPr>
      </p:pic>
      <p:sp>
        <p:nvSpPr>
          <p:cNvPr id="6" name="TextBox 5"/>
          <p:cNvSpPr txBox="1"/>
          <p:nvPr/>
        </p:nvSpPr>
        <p:spPr>
          <a:xfrm>
            <a:off x="1835696" y="5845667"/>
            <a:ext cx="1338828" cy="463653"/>
          </a:xfrm>
          <a:prstGeom prst="rect">
            <a:avLst/>
          </a:prstGeom>
          <a:noFill/>
        </p:spPr>
        <p:txBody>
          <a:bodyPr wrap="none" rtlCol="0">
            <a:spAutoFit/>
          </a:bodyPr>
          <a:lstStyle/>
          <a:p>
            <a:r>
              <a:rPr lang="zh-CN" altLang="en-US" sz="1800" dirty="0">
                <a:solidFill>
                  <a:schemeClr val="tx1"/>
                </a:solidFill>
              </a:rPr>
              <a:t>手术机器人</a:t>
            </a:r>
          </a:p>
        </p:txBody>
      </p:sp>
      <p:sp>
        <p:nvSpPr>
          <p:cNvPr id="7" name="TextBox 6"/>
          <p:cNvSpPr txBox="1"/>
          <p:nvPr/>
        </p:nvSpPr>
        <p:spPr>
          <a:xfrm>
            <a:off x="6258530" y="3222052"/>
            <a:ext cx="1338829" cy="463653"/>
          </a:xfrm>
          <a:prstGeom prst="rect">
            <a:avLst/>
          </a:prstGeom>
          <a:noFill/>
        </p:spPr>
        <p:txBody>
          <a:bodyPr wrap="none" rtlCol="0">
            <a:spAutoFit/>
          </a:bodyPr>
          <a:lstStyle/>
          <a:p>
            <a:r>
              <a:rPr lang="zh-CN" altLang="en-US" sz="1800" dirty="0">
                <a:solidFill>
                  <a:schemeClr val="tx1"/>
                </a:solidFill>
              </a:rPr>
              <a:t>康复机器人</a:t>
            </a:r>
          </a:p>
        </p:txBody>
      </p:sp>
    </p:spTree>
    <p:extLst>
      <p:ext uri="{BB962C8B-B14F-4D97-AF65-F5344CB8AC3E}">
        <p14:creationId xmlns:p14="http://schemas.microsoft.com/office/powerpoint/2010/main" val="7206151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大力神机器人</a:t>
            </a:r>
          </a:p>
        </p:txBody>
      </p:sp>
      <p:pic>
        <p:nvPicPr>
          <p:cNvPr id="5122" name="Picture 2">
            <a:hlinkClick r:id="rId2" action="ppaction://hlinkfile"/>
          </p:cNvPr>
          <p:cNvPicPr>
            <a:picLocks noGrp="1" noChangeAspect="1" noChangeArrowheads="1"/>
          </p:cNvPicPr>
          <p:nvPr>
            <p:ph idx="4294967295"/>
          </p:nvPr>
        </p:nvPicPr>
        <p:blipFill>
          <a:blip r:embed="rId3"/>
          <a:srcRect/>
          <a:stretch>
            <a:fillRect/>
          </a:stretch>
        </p:blipFill>
        <p:spPr bwMode="auto">
          <a:xfrm>
            <a:off x="-36512" y="1844824"/>
            <a:ext cx="9144000" cy="5020274"/>
          </a:xfrm>
          <a:prstGeom prst="rect">
            <a:avLst/>
          </a:prstGeom>
          <a:noFill/>
          <a:ln w="9525">
            <a:noFill/>
            <a:miter lim="800000"/>
            <a:headEnd/>
            <a:tailEnd/>
          </a:ln>
          <a:effectLst/>
        </p:spPr>
      </p:pic>
      <p:sp>
        <p:nvSpPr>
          <p:cNvPr id="5" name="TextBox 4"/>
          <p:cNvSpPr txBox="1"/>
          <p:nvPr/>
        </p:nvSpPr>
        <p:spPr>
          <a:xfrm>
            <a:off x="1187624" y="1289620"/>
            <a:ext cx="6291330" cy="461665"/>
          </a:xfrm>
          <a:prstGeom prst="rect">
            <a:avLst/>
          </a:prstGeom>
          <a:noFill/>
        </p:spPr>
        <p:txBody>
          <a:bodyPr wrap="square" rtlCol="0">
            <a:spAutoFit/>
          </a:bodyPr>
          <a:lstStyle/>
          <a:p>
            <a:pPr algn="l">
              <a:lnSpc>
                <a:spcPct val="100000"/>
              </a:lnSpc>
            </a:pPr>
            <a:r>
              <a:rPr lang="zh-CN" altLang="en-US" sz="2400" dirty="0">
                <a:solidFill>
                  <a:schemeClr val="tx1"/>
                </a:solidFill>
              </a:rPr>
              <a:t>通过人机交互，让机器人替人完成笨重的任务</a:t>
            </a:r>
            <a:r>
              <a:rPr lang="zh-CN" altLang="en-US" sz="2400" dirty="0"/>
              <a:t>。</a:t>
            </a:r>
          </a:p>
        </p:txBody>
      </p:sp>
    </p:spTree>
    <p:extLst>
      <p:ext uri="{BB962C8B-B14F-4D97-AF65-F5344CB8AC3E}">
        <p14:creationId xmlns:p14="http://schemas.microsoft.com/office/powerpoint/2010/main" val="21046229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人工智能与无人驾驶</a:t>
            </a:r>
          </a:p>
        </p:txBody>
      </p:sp>
      <p:sp>
        <p:nvSpPr>
          <p:cNvPr id="8" name="文本框 7"/>
          <p:cNvSpPr txBox="1"/>
          <p:nvPr/>
        </p:nvSpPr>
        <p:spPr>
          <a:xfrm>
            <a:off x="930638" y="1139714"/>
            <a:ext cx="2339102" cy="461665"/>
          </a:xfrm>
          <a:prstGeom prst="rect">
            <a:avLst/>
          </a:prstGeom>
          <a:noFill/>
        </p:spPr>
        <p:txBody>
          <a:bodyPr wrap="none" rtlCol="0">
            <a:spAutoFit/>
          </a:bodyPr>
          <a:lstStyle/>
          <a:p>
            <a:r>
              <a:rPr lang="zh-CN" altLang="en-US" sz="2400" b="1" dirty="0">
                <a:latin typeface="Courier New" pitchFamily="49" charset="0"/>
              </a:rPr>
              <a:t>无人驾驶的级别</a:t>
            </a:r>
            <a:endParaRPr kumimoji="1" lang="zh-CN" altLang="en-US" sz="2000" b="1" dirty="0"/>
          </a:p>
        </p:txBody>
      </p:sp>
      <p:pic>
        <p:nvPicPr>
          <p:cNvPr id="4" name="图片 3"/>
          <p:cNvPicPr>
            <a:picLocks noChangeAspect="1"/>
          </p:cNvPicPr>
          <p:nvPr/>
        </p:nvPicPr>
        <p:blipFill>
          <a:blip r:embed="rId3"/>
          <a:stretch>
            <a:fillRect/>
          </a:stretch>
        </p:blipFill>
        <p:spPr>
          <a:xfrm>
            <a:off x="735670" y="1844824"/>
            <a:ext cx="7763284" cy="4293096"/>
          </a:xfrm>
          <a:prstGeom prst="rect">
            <a:avLst/>
          </a:prstGeom>
        </p:spPr>
      </p:pic>
    </p:spTree>
    <p:extLst>
      <p:ext uri="{BB962C8B-B14F-4D97-AF65-F5344CB8AC3E}">
        <p14:creationId xmlns:p14="http://schemas.microsoft.com/office/powerpoint/2010/main" val="133314687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人工智能与无人驾驶</a:t>
            </a:r>
          </a:p>
        </p:txBody>
      </p:sp>
      <p:sp>
        <p:nvSpPr>
          <p:cNvPr id="8" name="文本框 7"/>
          <p:cNvSpPr txBox="1"/>
          <p:nvPr/>
        </p:nvSpPr>
        <p:spPr>
          <a:xfrm>
            <a:off x="195399" y="1139714"/>
            <a:ext cx="2339102" cy="461665"/>
          </a:xfrm>
          <a:prstGeom prst="rect">
            <a:avLst/>
          </a:prstGeom>
          <a:noFill/>
        </p:spPr>
        <p:txBody>
          <a:bodyPr wrap="none" rtlCol="0">
            <a:spAutoFit/>
          </a:bodyPr>
          <a:lstStyle/>
          <a:p>
            <a:r>
              <a:rPr lang="zh-CN" altLang="en-US" sz="2400" b="1" dirty="0">
                <a:latin typeface="Courier New" pitchFamily="49" charset="0"/>
              </a:rPr>
              <a:t>无人驾驶的现状</a:t>
            </a:r>
            <a:endParaRPr kumimoji="1" lang="zh-CN" altLang="en-US" sz="2000" b="1" dirty="0"/>
          </a:p>
        </p:txBody>
      </p:sp>
      <p:sp>
        <p:nvSpPr>
          <p:cNvPr id="10" name="文本框 9"/>
          <p:cNvSpPr txBox="1"/>
          <p:nvPr/>
        </p:nvSpPr>
        <p:spPr>
          <a:xfrm>
            <a:off x="179512" y="1524434"/>
            <a:ext cx="7689653" cy="400110"/>
          </a:xfrm>
          <a:prstGeom prst="rect">
            <a:avLst/>
          </a:prstGeom>
          <a:noFill/>
        </p:spPr>
        <p:txBody>
          <a:bodyPr wrap="square" rtlCol="0">
            <a:spAutoFit/>
          </a:bodyPr>
          <a:lstStyle/>
          <a:p>
            <a:endParaRPr lang="zh-CN" altLang="en-US" sz="2000" dirty="0">
              <a:latin typeface="Courier New" pitchFamily="49" charset="0"/>
            </a:endParaRPr>
          </a:p>
        </p:txBody>
      </p:sp>
      <p:sp>
        <p:nvSpPr>
          <p:cNvPr id="4" name="文本框 3"/>
          <p:cNvSpPr txBox="1"/>
          <p:nvPr/>
        </p:nvSpPr>
        <p:spPr>
          <a:xfrm>
            <a:off x="767255" y="4950372"/>
            <a:ext cx="184731" cy="369332"/>
          </a:xfrm>
          <a:prstGeom prst="rect">
            <a:avLst/>
          </a:prstGeom>
          <a:noFill/>
        </p:spPr>
        <p:txBody>
          <a:bodyPr wrap="none" rtlCol="0">
            <a:spAutoFit/>
          </a:bodyPr>
          <a:lstStyle/>
          <a:p>
            <a:endParaRPr kumimoji="1" lang="zh-CN" altLang="en-US" dirty="0"/>
          </a:p>
        </p:txBody>
      </p:sp>
      <p:sp>
        <p:nvSpPr>
          <p:cNvPr id="7" name="文本框 6"/>
          <p:cNvSpPr txBox="1"/>
          <p:nvPr/>
        </p:nvSpPr>
        <p:spPr>
          <a:xfrm>
            <a:off x="216746" y="1601379"/>
            <a:ext cx="8603725" cy="1938992"/>
          </a:xfrm>
          <a:prstGeom prst="rect">
            <a:avLst/>
          </a:prstGeom>
          <a:noFill/>
        </p:spPr>
        <p:txBody>
          <a:bodyPr wrap="square" rtlCol="0">
            <a:spAutoFit/>
          </a:bodyPr>
          <a:lstStyle/>
          <a:p>
            <a:r>
              <a:rPr lang="zh-CN" altLang="en-US" sz="2400" dirty="0">
                <a:latin typeface="+mn-ea"/>
              </a:rPr>
              <a:t>目前国内外智能驾驶技术还处于</a:t>
            </a:r>
            <a:r>
              <a:rPr lang="en-US" altLang="zh-CN" sz="2400" dirty="0">
                <a:latin typeface="+mn-ea"/>
              </a:rPr>
              <a:t>Level 2</a:t>
            </a:r>
            <a:r>
              <a:rPr lang="zh-CN" altLang="en-US" sz="2400" dirty="0">
                <a:latin typeface="+mn-ea"/>
              </a:rPr>
              <a:t>至</a:t>
            </a:r>
            <a:r>
              <a:rPr lang="en-US" altLang="zh-CN" sz="2400" dirty="0">
                <a:latin typeface="+mn-ea"/>
              </a:rPr>
              <a:t>Level 3</a:t>
            </a:r>
            <a:r>
              <a:rPr lang="zh-CN" altLang="en-US" sz="2400" dirty="0">
                <a:latin typeface="+mn-ea"/>
              </a:rPr>
              <a:t>的水平。特斯拉公司去年推出的</a:t>
            </a:r>
            <a:r>
              <a:rPr lang="en-US" altLang="zh-CN" sz="2400" dirty="0">
                <a:latin typeface="+mn-ea"/>
              </a:rPr>
              <a:t>Model S</a:t>
            </a:r>
            <a:r>
              <a:rPr lang="zh-CN" altLang="en-US" sz="2400" dirty="0">
                <a:latin typeface="+mn-ea"/>
              </a:rPr>
              <a:t>电动车已经具有了部分无人驾驶功能，智能驾驶技术已经真真切切地进入到我们的视野。有研究机构预测</a:t>
            </a:r>
            <a:r>
              <a:rPr lang="en-US" altLang="zh-CN" sz="2400" dirty="0">
                <a:latin typeface="+mn-ea"/>
              </a:rPr>
              <a:t>2040</a:t>
            </a:r>
            <a:r>
              <a:rPr lang="zh-CN" altLang="en-US" sz="2400" dirty="0">
                <a:latin typeface="+mn-ea"/>
              </a:rPr>
              <a:t>年无人驾驶汽车将占汽车市场的</a:t>
            </a:r>
            <a:r>
              <a:rPr lang="en-US" altLang="zh-CN" sz="2400" dirty="0">
                <a:latin typeface="+mn-ea"/>
              </a:rPr>
              <a:t>70%</a:t>
            </a:r>
            <a:r>
              <a:rPr lang="zh-CN" altLang="en-US" sz="2400" dirty="0">
                <a:latin typeface="+mn-ea"/>
              </a:rPr>
              <a:t>。无论数字准确与否，无人驾驶前景是被广泛看好的。</a:t>
            </a:r>
            <a:endParaRPr kumimoji="1" lang="zh-CN" altLang="en-US" sz="2400" dirty="0">
              <a:latin typeface="+mn-ea"/>
            </a:endParaRPr>
          </a:p>
        </p:txBody>
      </p:sp>
      <p:pic>
        <p:nvPicPr>
          <p:cNvPr id="9" name="图片 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5496" y="4005064"/>
            <a:ext cx="4536504" cy="2895207"/>
          </a:xfrm>
          <a:prstGeom prst="rect">
            <a:avLst/>
          </a:prstGeom>
        </p:spPr>
      </p:pic>
      <p:pic>
        <p:nvPicPr>
          <p:cNvPr id="3" name="图片 2"/>
          <p:cNvPicPr>
            <a:picLocks noChangeAspect="1"/>
          </p:cNvPicPr>
          <p:nvPr/>
        </p:nvPicPr>
        <p:blipFill>
          <a:blip r:embed="rId3"/>
          <a:stretch>
            <a:fillRect/>
          </a:stretch>
        </p:blipFill>
        <p:spPr>
          <a:xfrm>
            <a:off x="4592935" y="4005064"/>
            <a:ext cx="4443561" cy="2852936"/>
          </a:xfrm>
          <a:prstGeom prst="rect">
            <a:avLst/>
          </a:prstGeom>
        </p:spPr>
      </p:pic>
    </p:spTree>
    <p:extLst>
      <p:ext uri="{BB962C8B-B14F-4D97-AF65-F5344CB8AC3E}">
        <p14:creationId xmlns:p14="http://schemas.microsoft.com/office/powerpoint/2010/main" val="7337497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kumimoji="1" lang="zh-CN" altLang="en-US" dirty="0"/>
              <a:t>人工智能与无人驾驶</a:t>
            </a:r>
          </a:p>
        </p:txBody>
      </p:sp>
      <p:sp>
        <p:nvSpPr>
          <p:cNvPr id="8" name="文本框 7"/>
          <p:cNvSpPr txBox="1"/>
          <p:nvPr/>
        </p:nvSpPr>
        <p:spPr>
          <a:xfrm>
            <a:off x="1658111" y="1139714"/>
            <a:ext cx="6154249" cy="461665"/>
          </a:xfrm>
          <a:prstGeom prst="rect">
            <a:avLst/>
          </a:prstGeom>
          <a:noFill/>
        </p:spPr>
        <p:txBody>
          <a:bodyPr wrap="none" rtlCol="0">
            <a:spAutoFit/>
          </a:bodyPr>
          <a:lstStyle/>
          <a:p>
            <a:r>
              <a:rPr lang="zh-CN" altLang="en-US" sz="2400" dirty="0">
                <a:latin typeface="Courier New" pitchFamily="49" charset="0"/>
              </a:rPr>
              <a:t>无人驾驶远不止百度、谷歌、</a:t>
            </a:r>
            <a:r>
              <a:rPr lang="en-US" altLang="zh-CN" sz="2400" dirty="0">
                <a:latin typeface="Courier New" pitchFamily="49" charset="0"/>
              </a:rPr>
              <a:t>Uber</a:t>
            </a:r>
            <a:r>
              <a:rPr lang="zh-CN" altLang="en-US" sz="2400" dirty="0">
                <a:latin typeface="Courier New" pitchFamily="49" charset="0"/>
              </a:rPr>
              <a:t>、特斯拉</a:t>
            </a:r>
            <a:endParaRPr kumimoji="1" lang="zh-CN" altLang="en-US" sz="2000" dirty="0"/>
          </a:p>
        </p:txBody>
      </p:sp>
      <p:sp>
        <p:nvSpPr>
          <p:cNvPr id="10" name="文本框 9"/>
          <p:cNvSpPr txBox="1"/>
          <p:nvPr/>
        </p:nvSpPr>
        <p:spPr>
          <a:xfrm>
            <a:off x="914751" y="1524434"/>
            <a:ext cx="7689653" cy="400110"/>
          </a:xfrm>
          <a:prstGeom prst="rect">
            <a:avLst/>
          </a:prstGeom>
          <a:noFill/>
        </p:spPr>
        <p:txBody>
          <a:bodyPr wrap="square" rtlCol="0">
            <a:spAutoFit/>
          </a:bodyPr>
          <a:lstStyle/>
          <a:p>
            <a:endParaRPr lang="zh-CN" altLang="en-US" sz="2000" dirty="0">
              <a:latin typeface="Courier New" pitchFamily="49" charset="0"/>
            </a:endParaRPr>
          </a:p>
        </p:txBody>
      </p:sp>
      <p:sp>
        <p:nvSpPr>
          <p:cNvPr id="4" name="文本框 3"/>
          <p:cNvSpPr txBox="1"/>
          <p:nvPr/>
        </p:nvSpPr>
        <p:spPr>
          <a:xfrm>
            <a:off x="767255" y="4950372"/>
            <a:ext cx="184731" cy="369332"/>
          </a:xfrm>
          <a:prstGeom prst="rect">
            <a:avLst/>
          </a:prstGeom>
          <a:noFill/>
        </p:spPr>
        <p:txBody>
          <a:bodyPr wrap="none" rtlCol="0">
            <a:spAutoFit/>
          </a:bodyPr>
          <a:lstStyle/>
          <a:p>
            <a:endParaRPr kumimoji="1" lang="zh-CN" altLang="en-US" dirty="0"/>
          </a:p>
        </p:txBody>
      </p:sp>
      <p:pic>
        <p:nvPicPr>
          <p:cNvPr id="3" name="图片 2"/>
          <p:cNvPicPr>
            <a:picLocks noChangeAspect="1"/>
          </p:cNvPicPr>
          <p:nvPr/>
        </p:nvPicPr>
        <p:blipFill>
          <a:blip r:embed="rId3"/>
          <a:stretch>
            <a:fillRect/>
          </a:stretch>
        </p:blipFill>
        <p:spPr>
          <a:xfrm>
            <a:off x="1187003" y="1556791"/>
            <a:ext cx="7057405" cy="5299117"/>
          </a:xfrm>
          <a:prstGeom prst="rect">
            <a:avLst/>
          </a:prstGeom>
        </p:spPr>
      </p:pic>
    </p:spTree>
    <p:extLst>
      <p:ext uri="{BB962C8B-B14F-4D97-AF65-F5344CB8AC3E}">
        <p14:creationId xmlns:p14="http://schemas.microsoft.com/office/powerpoint/2010/main" val="12417955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singhua">
  <a:themeElements>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fontScheme name="Tsinghua">
      <a:majorFont>
        <a:latin typeface="Arial"/>
        <a:ea typeface="黑体"/>
        <a:cs typeface=""/>
      </a:majorFont>
      <a:minorFont>
        <a:latin typeface="Arial"/>
        <a:ea typeface="幼圆"/>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3175" algn="ctr">
          <a:solidFill>
            <a:schemeClr val="tx1"/>
          </a:solidFill>
          <a:miter lim="800000"/>
          <a:headEnd/>
          <a:tailEnd/>
        </a:ln>
        <a:effectLst>
          <a:outerShdw dist="57150" dir="2700000" algn="ctr" rotWithShape="0">
            <a:srgbClr val="888888">
              <a:alpha val="50000"/>
            </a:srgbClr>
          </a:outerShdw>
        </a:effectLst>
      </a:spPr>
      <a:bodyPr lIns="91446" tIns="91446" rIns="91446" bIns="91446" anchor="ctr"/>
      <a:lstStyle>
        <a:defPPr algn="ctr">
          <a:defRPr sz="2800" smtClean="0">
            <a:solidFill>
              <a:schemeClr val="bg1"/>
            </a:solidFill>
            <a:effectLst>
              <a:outerShdw blurRad="38100" dist="38100" dir="2700000" algn="tl">
                <a:srgbClr val="000000">
                  <a:alpha val="43137"/>
                </a:srgbClr>
              </a:outerShdw>
            </a:effectLst>
            <a:latin typeface="黑体" pitchFamily="2" charset="-122"/>
            <a:ea typeface="黑体"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zh-CN" altLang="en-US" sz="1800" b="1" i="0" u="none" strike="noStrike" cap="none" normalizeH="0" baseline="0" smtClean="0">
            <a:ln>
              <a:noFill/>
            </a:ln>
            <a:solidFill>
              <a:schemeClr val="tx1"/>
            </a:solidFill>
            <a:effectLst/>
            <a:latin typeface="Arial" charset="0"/>
            <a:ea typeface="宋体" pitchFamily="2" charset="-122"/>
          </a:defRPr>
        </a:defPPr>
      </a:lstStyle>
    </a:lnDef>
  </a:objectDefaults>
  <a:extraClrSchemeLst>
    <a:extraClrScheme>
      <a:clrScheme name="Tsinghua 1">
        <a:dk1>
          <a:srgbClr val="000000"/>
        </a:dk1>
        <a:lt1>
          <a:srgbClr val="FFFFFF"/>
        </a:lt1>
        <a:dk2>
          <a:srgbClr val="FFFFFF"/>
        </a:dk2>
        <a:lt2>
          <a:srgbClr val="669999"/>
        </a:lt2>
        <a:accent1>
          <a:srgbClr val="99CCFF"/>
        </a:accent1>
        <a:accent2>
          <a:srgbClr val="9999FF"/>
        </a:accent2>
        <a:accent3>
          <a:srgbClr val="FFFFFF"/>
        </a:accent3>
        <a:accent4>
          <a:srgbClr val="000000"/>
        </a:accent4>
        <a:accent5>
          <a:srgbClr val="CAE2FF"/>
        </a:accent5>
        <a:accent6>
          <a:srgbClr val="8A8AE7"/>
        </a:accent6>
        <a:hlink>
          <a:srgbClr val="996666"/>
        </a:hlink>
        <a:folHlink>
          <a:srgbClr val="6666CC"/>
        </a:folHlink>
      </a:clrScheme>
      <a:clrMap bg1="lt1" tx1="dk1" bg2="lt2" tx2="dk2" accent1="accent1" accent2="accent2" accent3="accent3" accent4="accent4" accent5="accent5" accent6="accent6" hlink="hlink" folHlink="folHlink"/>
    </a:extraClrScheme>
    <a:extraClrScheme>
      <a:clrScheme name="Tsinghua 2">
        <a:dk1>
          <a:srgbClr val="000000"/>
        </a:dk1>
        <a:lt1>
          <a:srgbClr val="FFFFFF"/>
        </a:lt1>
        <a:dk2>
          <a:srgbClr val="FFFFFF"/>
        </a:dk2>
        <a:lt2>
          <a:srgbClr val="817F3F"/>
        </a:lt2>
        <a:accent1>
          <a:srgbClr val="FFCC00"/>
        </a:accent1>
        <a:accent2>
          <a:srgbClr val="CC9900"/>
        </a:accent2>
        <a:accent3>
          <a:srgbClr val="FFFFFF"/>
        </a:accent3>
        <a:accent4>
          <a:srgbClr val="000000"/>
        </a:accent4>
        <a:accent5>
          <a:srgbClr val="FFE2AA"/>
        </a:accent5>
        <a:accent6>
          <a:srgbClr val="B98A00"/>
        </a:accent6>
        <a:hlink>
          <a:srgbClr val="996666"/>
        </a:hlink>
        <a:folHlink>
          <a:srgbClr val="C94503"/>
        </a:folHlink>
      </a:clrScheme>
      <a:clrMap bg1="lt1" tx1="dk1" bg2="lt2" tx2="dk2" accent1="accent1" accent2="accent2" accent3="accent3" accent4="accent4" accent5="accent5" accent6="accent6" hlink="hlink" folHlink="folHlink"/>
    </a:extraClrScheme>
    <a:extraClrScheme>
      <a:clrScheme name="Tsinghua 3">
        <a:dk1>
          <a:srgbClr val="CC6600"/>
        </a:dk1>
        <a:lt1>
          <a:srgbClr val="FFFFFF"/>
        </a:lt1>
        <a:dk2>
          <a:srgbClr val="800000"/>
        </a:dk2>
        <a:lt2>
          <a:srgbClr val="FFFFFF"/>
        </a:lt2>
        <a:accent1>
          <a:srgbClr val="FF6600"/>
        </a:accent1>
        <a:accent2>
          <a:srgbClr val="33CCCC"/>
        </a:accent2>
        <a:accent3>
          <a:srgbClr val="C0AAAA"/>
        </a:accent3>
        <a:accent4>
          <a:srgbClr val="DADADA"/>
        </a:accent4>
        <a:accent5>
          <a:srgbClr val="FFB8AA"/>
        </a:accent5>
        <a:accent6>
          <a:srgbClr val="2DB9B9"/>
        </a:accent6>
        <a:hlink>
          <a:srgbClr val="99FF33"/>
        </a:hlink>
        <a:folHlink>
          <a:srgbClr val="CC3300"/>
        </a:folHlink>
      </a:clrScheme>
      <a:clrMap bg1="dk2" tx1="lt1" bg2="dk1" tx2="lt2" accent1="accent1" accent2="accent2" accent3="accent3" accent4="accent4" accent5="accent5" accent6="accent6" hlink="hlink" folHlink="folHlink"/>
    </a:extraClrScheme>
    <a:extraClrScheme>
      <a:clrScheme name="Tsinghua 4">
        <a:dk1>
          <a:srgbClr val="993300"/>
        </a:dk1>
        <a:lt1>
          <a:srgbClr val="FFFFFF"/>
        </a:lt1>
        <a:dk2>
          <a:srgbClr val="431A01"/>
        </a:dk2>
        <a:lt2>
          <a:srgbClr val="FFFFFF"/>
        </a:lt2>
        <a:accent1>
          <a:srgbClr val="FFCC00"/>
        </a:accent1>
        <a:accent2>
          <a:srgbClr val="FF9966"/>
        </a:accent2>
        <a:accent3>
          <a:srgbClr val="B0ABAA"/>
        </a:accent3>
        <a:accent4>
          <a:srgbClr val="DADADA"/>
        </a:accent4>
        <a:accent5>
          <a:srgbClr val="FFE2AA"/>
        </a:accent5>
        <a:accent6>
          <a:srgbClr val="E78A5C"/>
        </a:accent6>
        <a:hlink>
          <a:srgbClr val="FF6600"/>
        </a:hlink>
        <a:folHlink>
          <a:srgbClr val="CC3300"/>
        </a:folHlink>
      </a:clrScheme>
      <a:clrMap bg1="dk2" tx1="lt1" bg2="dk1" tx2="lt2" accent1="accent1" accent2="accent2" accent3="accent3" accent4="accent4" accent5="accent5" accent6="accent6" hlink="hlink" folHlink="folHlink"/>
    </a:extraClrScheme>
    <a:extraClrScheme>
      <a:clrScheme name="Tsinghua 5">
        <a:dk1>
          <a:srgbClr val="75878B"/>
        </a:dk1>
        <a:lt1>
          <a:srgbClr val="FFFFFF"/>
        </a:lt1>
        <a:dk2>
          <a:srgbClr val="260000"/>
        </a:dk2>
        <a:lt2>
          <a:srgbClr val="FFFFFF"/>
        </a:lt2>
        <a:accent1>
          <a:srgbClr val="0099CC"/>
        </a:accent1>
        <a:accent2>
          <a:srgbClr val="FF3300"/>
        </a:accent2>
        <a:accent3>
          <a:srgbClr val="ACAAAA"/>
        </a:accent3>
        <a:accent4>
          <a:srgbClr val="DADADA"/>
        </a:accent4>
        <a:accent5>
          <a:srgbClr val="AACAE2"/>
        </a:accent5>
        <a:accent6>
          <a:srgbClr val="E72D00"/>
        </a:accent6>
        <a:hlink>
          <a:srgbClr val="FFCC00"/>
        </a:hlink>
        <a:folHlink>
          <a:srgbClr val="CC0000"/>
        </a:folHlink>
      </a:clrScheme>
      <a:clrMap bg1="dk2" tx1="lt1" bg2="dk1" tx2="lt2" accent1="accent1" accent2="accent2" accent3="accent3" accent4="accent4" accent5="accent5" accent6="accent6" hlink="hlink" folHlink="folHlink"/>
    </a:extraClrScheme>
    <a:extraClrScheme>
      <a:clrScheme name="Tsinghua 6">
        <a:dk1>
          <a:srgbClr val="666699"/>
        </a:dk1>
        <a:lt1>
          <a:srgbClr val="FFFFFF"/>
        </a:lt1>
        <a:dk2>
          <a:srgbClr val="000000"/>
        </a:dk2>
        <a:lt2>
          <a:srgbClr val="FFFFFF"/>
        </a:lt2>
        <a:accent1>
          <a:srgbClr val="9966FF"/>
        </a:accent1>
        <a:accent2>
          <a:srgbClr val="99CCFF"/>
        </a:accent2>
        <a:accent3>
          <a:srgbClr val="AAAAAA"/>
        </a:accent3>
        <a:accent4>
          <a:srgbClr val="DADADA"/>
        </a:accent4>
        <a:accent5>
          <a:srgbClr val="CAB8FF"/>
        </a:accent5>
        <a:accent6>
          <a:srgbClr val="8AB9E7"/>
        </a:accent6>
        <a:hlink>
          <a:srgbClr val="FFFFCC"/>
        </a:hlink>
        <a:folHlink>
          <a:srgbClr val="6600CC"/>
        </a:folHlink>
      </a:clrScheme>
      <a:clrMap bg1="dk2" tx1="lt1" bg2="dk1" tx2="lt2" accent1="accent1" accent2="accent2" accent3="accent3" accent4="accent4" accent5="accent5" accent6="accent6" hlink="hlink" folHlink="folHlink"/>
    </a:extraClrScheme>
    <a:extraClrScheme>
      <a:clrScheme name="Tsinghua 7">
        <a:dk1>
          <a:srgbClr val="666699"/>
        </a:dk1>
        <a:lt1>
          <a:srgbClr val="FFFFFF"/>
        </a:lt1>
        <a:dk2>
          <a:srgbClr val="2A2A40"/>
        </a:dk2>
        <a:lt2>
          <a:srgbClr val="FFFFFF"/>
        </a:lt2>
        <a:accent1>
          <a:srgbClr val="006699"/>
        </a:accent1>
        <a:accent2>
          <a:srgbClr val="CC9900"/>
        </a:accent2>
        <a:accent3>
          <a:srgbClr val="ACACAF"/>
        </a:accent3>
        <a:accent4>
          <a:srgbClr val="DADADA"/>
        </a:accent4>
        <a:accent5>
          <a:srgbClr val="AAB8CA"/>
        </a:accent5>
        <a:accent6>
          <a:srgbClr val="B98A00"/>
        </a:accent6>
        <a:hlink>
          <a:srgbClr val="CC6600"/>
        </a:hlink>
        <a:folHlink>
          <a:srgbClr val="6C948A"/>
        </a:folHlink>
      </a:clrScheme>
      <a:clrMap bg1="dk2" tx1="lt1" bg2="dk1" tx2="lt2" accent1="accent1" accent2="accent2" accent3="accent3" accent4="accent4" accent5="accent5" accent6="accent6" hlink="hlink" folHlink="folHlink"/>
    </a:extraClrScheme>
    <a:extraClrScheme>
      <a:clrScheme name="Tsinghua 8">
        <a:dk1>
          <a:srgbClr val="BECBD8"/>
        </a:dk1>
        <a:lt1>
          <a:srgbClr val="FFFFFF"/>
        </a:lt1>
        <a:dk2>
          <a:srgbClr val="2B335B"/>
        </a:dk2>
        <a:lt2>
          <a:srgbClr val="FFFFFF"/>
        </a:lt2>
        <a:accent1>
          <a:srgbClr val="0099CC"/>
        </a:accent1>
        <a:accent2>
          <a:srgbClr val="B5DBE3"/>
        </a:accent2>
        <a:accent3>
          <a:srgbClr val="ACADB5"/>
        </a:accent3>
        <a:accent4>
          <a:srgbClr val="DADADA"/>
        </a:accent4>
        <a:accent5>
          <a:srgbClr val="AACAE2"/>
        </a:accent5>
        <a:accent6>
          <a:srgbClr val="A4C6CE"/>
        </a:accent6>
        <a:hlink>
          <a:srgbClr val="FFCC00"/>
        </a:hlink>
        <a:folHlink>
          <a:srgbClr val="58648C"/>
        </a:folHlink>
      </a:clrScheme>
      <a:clrMap bg1="dk2" tx1="lt1" bg2="dk1" tx2="lt2" accent1="accent1" accent2="accent2" accent3="accent3" accent4="accent4" accent5="accent5" accent6="accent6" hlink="hlink" folHlink="folHlink"/>
    </a:extraClrScheme>
    <a:extraClrScheme>
      <a:clrScheme name="Tsinghua 9">
        <a:dk1>
          <a:srgbClr val="3333FF"/>
        </a:dk1>
        <a:lt1>
          <a:srgbClr val="FFFFFF"/>
        </a:lt1>
        <a:dk2>
          <a:srgbClr val="000099"/>
        </a:dk2>
        <a:lt2>
          <a:srgbClr val="FFFFFF"/>
        </a:lt2>
        <a:accent1>
          <a:srgbClr val="339966"/>
        </a:accent1>
        <a:accent2>
          <a:srgbClr val="9999FF"/>
        </a:accent2>
        <a:accent3>
          <a:srgbClr val="AAAACA"/>
        </a:accent3>
        <a:accent4>
          <a:srgbClr val="DADADA"/>
        </a:accent4>
        <a:accent5>
          <a:srgbClr val="ADCAB8"/>
        </a:accent5>
        <a:accent6>
          <a:srgbClr val="8A8AE7"/>
        </a:accent6>
        <a:hlink>
          <a:srgbClr val="FFFF99"/>
        </a:hlink>
        <a:folHlink>
          <a:srgbClr val="17A0D1"/>
        </a:folHlink>
      </a:clrScheme>
      <a:clrMap bg1="dk2" tx1="lt1" bg2="dk1" tx2="lt2" accent1="accent1" accent2="accent2" accent3="accent3" accent4="accent4" accent5="accent5" accent6="accent6" hlink="hlink" folHlink="folHlink"/>
    </a:extraClrScheme>
    <a:extraClrScheme>
      <a:clrScheme name="Tsinghua 10">
        <a:dk1>
          <a:srgbClr val="808000"/>
        </a:dk1>
        <a:lt1>
          <a:srgbClr val="FFFFFF"/>
        </a:lt1>
        <a:dk2>
          <a:srgbClr val="354418"/>
        </a:dk2>
        <a:lt2>
          <a:srgbClr val="FFFFFF"/>
        </a:lt2>
        <a:accent1>
          <a:srgbClr val="60897C"/>
        </a:accent1>
        <a:accent2>
          <a:srgbClr val="99CC00"/>
        </a:accent2>
        <a:accent3>
          <a:srgbClr val="AEB0AB"/>
        </a:accent3>
        <a:accent4>
          <a:srgbClr val="DADADA"/>
        </a:accent4>
        <a:accent5>
          <a:srgbClr val="B6C4BF"/>
        </a:accent5>
        <a:accent6>
          <a:srgbClr val="8AB900"/>
        </a:accent6>
        <a:hlink>
          <a:srgbClr val="CCCC00"/>
        </a:hlink>
        <a:folHlink>
          <a:srgbClr val="66990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视觉场计算_1218_v3_final</Template>
  <TotalTime>1231</TotalTime>
  <Words>6094</Words>
  <Application>Microsoft Office PowerPoint</Application>
  <PresentationFormat>全屏显示(4:3)</PresentationFormat>
  <Paragraphs>705</Paragraphs>
  <Slides>118</Slides>
  <Notes>56</Notes>
  <HiddenSlides>0</HiddenSlides>
  <MMClips>1</MMClips>
  <ScaleCrop>false</ScaleCrop>
  <HeadingPairs>
    <vt:vector size="6" baseType="variant">
      <vt:variant>
        <vt:lpstr>已用的字体</vt:lpstr>
      </vt:variant>
      <vt:variant>
        <vt:i4>21</vt:i4>
      </vt:variant>
      <vt:variant>
        <vt:lpstr>主题</vt:lpstr>
      </vt:variant>
      <vt:variant>
        <vt:i4>1</vt:i4>
      </vt:variant>
      <vt:variant>
        <vt:lpstr>幻灯片标题</vt:lpstr>
      </vt:variant>
      <vt:variant>
        <vt:i4>118</vt:i4>
      </vt:variant>
    </vt:vector>
  </HeadingPairs>
  <TitlesOfParts>
    <vt:vector size="140" baseType="lpstr">
      <vt:lpstr>Gill Sans</vt:lpstr>
      <vt:lpstr>Helvetica Neue</vt:lpstr>
      <vt:lpstr>Linux Libertine</vt:lpstr>
      <vt:lpstr>PingFang SC</vt:lpstr>
      <vt:lpstr>ヒラギノ角ゴ ProN W3</vt:lpstr>
      <vt:lpstr>黑体</vt:lpstr>
      <vt:lpstr>宋体</vt:lpstr>
      <vt:lpstr>Microsoft YaHei</vt:lpstr>
      <vt:lpstr>Microsoft YaHei</vt:lpstr>
      <vt:lpstr>微软雅黑 Light</vt:lpstr>
      <vt:lpstr>新宋体</vt:lpstr>
      <vt:lpstr>幼圆</vt:lpstr>
      <vt:lpstr>Arial</vt:lpstr>
      <vt:lpstr>Arial Black</vt:lpstr>
      <vt:lpstr>Calibri</vt:lpstr>
      <vt:lpstr>Courier New</vt:lpstr>
      <vt:lpstr>Helvetica</vt:lpstr>
      <vt:lpstr>Tahoma</vt:lpstr>
      <vt:lpstr>Times New Roman</vt:lpstr>
      <vt:lpstr>Verdana</vt:lpstr>
      <vt:lpstr>Wingdings</vt:lpstr>
      <vt:lpstr>Tsinghua</vt:lpstr>
      <vt:lpstr>人工智能及应用</vt:lpstr>
      <vt:lpstr>从AlphaGO说起</vt:lpstr>
      <vt:lpstr>从AlphaGO说起</vt:lpstr>
      <vt:lpstr>人工智能的热潮</vt:lpstr>
      <vt:lpstr>人工智能的热潮</vt:lpstr>
      <vt:lpstr>提纲</vt:lpstr>
      <vt:lpstr>人工智能的来源</vt:lpstr>
      <vt:lpstr>图灵试验</vt:lpstr>
      <vt:lpstr>图灵测试</vt:lpstr>
      <vt:lpstr>中文之屋</vt:lpstr>
      <vt:lpstr>人工智能的起源</vt:lpstr>
      <vt:lpstr>人工智能的起源</vt:lpstr>
      <vt:lpstr>人工智能的定义</vt:lpstr>
      <vt:lpstr>人工智能的定义</vt:lpstr>
      <vt:lpstr>人工智能的定义</vt:lpstr>
      <vt:lpstr>人工智能的定义</vt:lpstr>
      <vt:lpstr>什么是人工智能?</vt:lpstr>
      <vt:lpstr>什么是人工智能?</vt:lpstr>
      <vt:lpstr>示例1</vt:lpstr>
      <vt:lpstr>示例1</vt:lpstr>
      <vt:lpstr>示例2</vt:lpstr>
      <vt:lpstr>人工智能的主要三个流派</vt:lpstr>
      <vt:lpstr>符号主义（Symbolicism） </vt:lpstr>
      <vt:lpstr>连结主义（Connectionism）</vt:lpstr>
      <vt:lpstr>行为主义（Actionism）</vt:lpstr>
      <vt:lpstr>对人工智能理论的争论  </vt:lpstr>
      <vt:lpstr>对人工智能理论的争论  </vt:lpstr>
      <vt:lpstr>对AI理论的争论——行为主义</vt:lpstr>
      <vt:lpstr>三学派间的争论</vt:lpstr>
      <vt:lpstr>人工智能的三种级别</vt:lpstr>
      <vt:lpstr>人工智能的发展</vt:lpstr>
      <vt:lpstr>人工智能的发展</vt:lpstr>
      <vt:lpstr>人工智能的发展</vt:lpstr>
      <vt:lpstr>XOR异或问题</vt:lpstr>
      <vt:lpstr>人工智能的发展</vt:lpstr>
      <vt:lpstr>人工智能的发展</vt:lpstr>
      <vt:lpstr>人工智能的发展</vt:lpstr>
      <vt:lpstr>人工智能的发展</vt:lpstr>
      <vt:lpstr>人工智能的发展</vt:lpstr>
      <vt:lpstr>专家系统的构成</vt:lpstr>
      <vt:lpstr>知识工程</vt:lpstr>
      <vt:lpstr>人工智能的发展</vt:lpstr>
      <vt:lpstr>人工智能的发展</vt:lpstr>
      <vt:lpstr>人工智能的发展</vt:lpstr>
      <vt:lpstr>人工智能的发展</vt:lpstr>
      <vt:lpstr>人工智能的基础</vt:lpstr>
      <vt:lpstr>AI各细分领域的研究状态</vt:lpstr>
      <vt:lpstr>全球AI人才分布</vt:lpstr>
      <vt:lpstr>全球AI企业分布</vt:lpstr>
      <vt:lpstr>中国AI企业分布</vt:lpstr>
      <vt:lpstr>2010-2016年全球人工智能领域并购数量概况</vt:lpstr>
      <vt:lpstr>AI企业的主要应用领域</vt:lpstr>
      <vt:lpstr>提纲</vt:lpstr>
      <vt:lpstr>人工智能与大数据</vt:lpstr>
      <vt:lpstr>人工智能与金融科技其他技术的关系</vt:lpstr>
      <vt:lpstr>人工智能在金融领域的应用</vt:lpstr>
      <vt:lpstr>AI在金融领域的应用</vt:lpstr>
      <vt:lpstr>AI在金融领域的应用</vt:lpstr>
      <vt:lpstr>AI在金融领域的应用</vt:lpstr>
      <vt:lpstr>AI在金融领域的应用</vt:lpstr>
      <vt:lpstr>AI在金融领域的应用</vt:lpstr>
      <vt:lpstr>AI在金融领域的应用</vt:lpstr>
      <vt:lpstr>AI在金融领域的应用</vt:lpstr>
      <vt:lpstr>PowerPoint 演示文稿</vt:lpstr>
      <vt:lpstr>AI在金融领域的应用</vt:lpstr>
      <vt:lpstr>智能客服机器人的优势</vt:lpstr>
      <vt:lpstr>AI在金融领域的应用</vt:lpstr>
      <vt:lpstr>AI在金融领域的应用</vt:lpstr>
      <vt:lpstr>AI在金融领域的应用</vt:lpstr>
      <vt:lpstr>AI在金融领域的应用</vt:lpstr>
      <vt:lpstr>AI在金融界遇到的几个瓶颈</vt:lpstr>
      <vt:lpstr>提纲</vt:lpstr>
      <vt:lpstr>人工智能与医疗</vt:lpstr>
      <vt:lpstr>人工智能与医疗</vt:lpstr>
      <vt:lpstr>人工智能与医疗</vt:lpstr>
      <vt:lpstr>人工智能与医疗</vt:lpstr>
      <vt:lpstr>人工智能与医疗</vt:lpstr>
      <vt:lpstr>人工智能与医疗</vt:lpstr>
      <vt:lpstr>人工智能与医疗</vt:lpstr>
      <vt:lpstr>人工智能与医疗</vt:lpstr>
      <vt:lpstr>人工智能与医疗</vt:lpstr>
      <vt:lpstr>提纲</vt:lpstr>
      <vt:lpstr>机器人</vt:lpstr>
      <vt:lpstr>机器人</vt:lpstr>
      <vt:lpstr>LEGO组件构建机器人</vt:lpstr>
      <vt:lpstr>工业机器人</vt:lpstr>
      <vt:lpstr>军用机器人</vt:lpstr>
      <vt:lpstr>军用机器人</vt:lpstr>
      <vt:lpstr>水下机器人</vt:lpstr>
      <vt:lpstr>空间机器人</vt:lpstr>
      <vt:lpstr>娱乐机器人</vt:lpstr>
      <vt:lpstr>仿人型机器人</vt:lpstr>
      <vt:lpstr>仿生机器人</vt:lpstr>
      <vt:lpstr>农业机器人</vt:lpstr>
      <vt:lpstr>医用机器人</vt:lpstr>
      <vt:lpstr>大力神机器人</vt:lpstr>
      <vt:lpstr>人工智能与无人驾驶</vt:lpstr>
      <vt:lpstr>人工智能与无人驾驶</vt:lpstr>
      <vt:lpstr>人工智能与无人驾驶</vt:lpstr>
      <vt:lpstr>人工智能与无人驾驶</vt:lpstr>
      <vt:lpstr>人工智能与无人驾驶</vt:lpstr>
      <vt:lpstr>人工智能与无人驾驶</vt:lpstr>
      <vt:lpstr>人工智能与无人驾驶</vt:lpstr>
      <vt:lpstr>人工智能与无人驾驶</vt:lpstr>
      <vt:lpstr>无人驾驶汽车示例 – 夸父1号</vt:lpstr>
      <vt:lpstr>人工智能与无人驾驶</vt:lpstr>
      <vt:lpstr>提纲</vt:lpstr>
      <vt:lpstr>人工智能的更多应用</vt:lpstr>
      <vt:lpstr>人工智能的更多应用</vt:lpstr>
      <vt:lpstr>人工智能的更多应用</vt:lpstr>
      <vt:lpstr>人工智能的更多应用</vt:lpstr>
      <vt:lpstr>人工智能的更多应用</vt:lpstr>
      <vt:lpstr>人工智能的更多应用</vt:lpstr>
      <vt:lpstr>人工智能的更多应用</vt:lpstr>
      <vt:lpstr>人工智能的更多应用</vt:lpstr>
      <vt:lpstr>人工智能的更多应用</vt:lpstr>
      <vt:lpstr>人工智能时代正在来临</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视场计算：建模与感知</dc:title>
  <dc:creator>YueDeng</dc:creator>
  <cp:lastModifiedBy>yue</cp:lastModifiedBy>
  <cp:revision>165</cp:revision>
  <dcterms:created xsi:type="dcterms:W3CDTF">2010-04-03T05:48:54Z</dcterms:created>
  <dcterms:modified xsi:type="dcterms:W3CDTF">2017-09-06T02:49:56Z</dcterms:modified>
</cp:coreProperties>
</file>